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369" r:id="rId2"/>
    <p:sldId id="372" r:id="rId3"/>
    <p:sldId id="378" r:id="rId4"/>
    <p:sldId id="379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352" r:id="rId18"/>
    <p:sldId id="373" r:id="rId19"/>
    <p:sldId id="360" r:id="rId20"/>
    <p:sldId id="388" r:id="rId21"/>
    <p:sldId id="386" r:id="rId22"/>
    <p:sldId id="387" r:id="rId23"/>
    <p:sldId id="380" r:id="rId24"/>
    <p:sldId id="384" r:id="rId2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FDA0D11-E147-4302-878A-991C549298D6}">
          <p14:sldIdLst>
            <p14:sldId id="369"/>
            <p14:sldId id="372"/>
            <p14:sldId id="378"/>
          </p14:sldIdLst>
        </p14:section>
        <p14:section name="Раздел без заголовка" id="{3C4068D0-2AC5-425A-AC74-7FD31A1A9653}">
          <p14:sldIdLst>
            <p14:sldId id="379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352"/>
            <p14:sldId id="373"/>
            <p14:sldId id="360"/>
            <p14:sldId id="388"/>
            <p14:sldId id="386"/>
            <p14:sldId id="387"/>
            <p14:sldId id="380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00CCFF"/>
    <a:srgbClr val="009900"/>
    <a:srgbClr val="FFCCFF"/>
    <a:srgbClr val="3333CC"/>
    <a:srgbClr val="FFDE75"/>
    <a:srgbClr val="FF6600"/>
    <a:srgbClr val="6C0000"/>
    <a:srgbClr val="0E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757" autoAdjust="0"/>
  </p:normalViewPr>
  <p:slideViewPr>
    <p:cSldViewPr>
      <p:cViewPr varScale="1">
        <p:scale>
          <a:sx n="86" d="100"/>
          <a:sy n="86" d="100"/>
        </p:scale>
        <p:origin x="1315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6;&#1077;&#1085;&#1103;%20&#1043;&#1088;&#1080;&#1075;&#1086;&#1088;&#1100;&#1077;&#1074;\Documents\&#1044;&#1086;&#1082;&#1091;&#1084;&#1077;&#1085;&#1090;&#1099;%20&#1051;&#1077;&#1085;&#1099;\&#1054;&#1058;&#1063;&#1045;&#1058;%20&#1053;&#1048;&#1048;&#1056;&#1069;&#1057;%202019\&#1088;&#1077;&#1090;&#1086;&#1089;&#1087;&#1077;&#1082;&#1090;&#1080;&#1074;&#1072;%20&#1088;&#1077;&#1079;&#1091;&#1083;&#1100;&#1090;&#1072;&#1090;&#1080;&#1074;&#1085;&#1086;&#1089;&#1090;&#1080;%20&#1053;&#1048;&#1048;&#1056;&#1069;&#105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161890641412024E-2"/>
          <c:y val="8.0130139258734301E-2"/>
          <c:w val="0.71534650162360447"/>
          <c:h val="0.554020218125140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доктора наук, чел.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кандидаты наук, чел.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исследователи б/степени, чел.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12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2516816"/>
        <c:axId val="392522304"/>
      </c:barChart>
      <c:catAx>
        <c:axId val="39251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2522304"/>
        <c:crosses val="autoZero"/>
        <c:auto val="1"/>
        <c:lblAlgn val="ctr"/>
        <c:lblOffset val="100"/>
        <c:noMultiLvlLbl val="0"/>
      </c:catAx>
      <c:valAx>
        <c:axId val="39252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51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3587597566963E-2"/>
          <c:y val="0.73221182217591341"/>
          <c:w val="0.63870579146173179"/>
          <c:h val="0.2677881778240865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Диаграмма 13: Количество </a:t>
            </a:r>
            <a:r>
              <a:rPr lang="ru-RU" dirty="0"/>
              <a:t>статей </a:t>
            </a:r>
            <a:r>
              <a:rPr lang="ru-RU" dirty="0" err="1"/>
              <a:t>WoS</a:t>
            </a:r>
            <a:r>
              <a:rPr lang="ru-RU" dirty="0"/>
              <a:t>/</a:t>
            </a:r>
            <a:r>
              <a:rPr lang="ru-RU" dirty="0" err="1"/>
              <a:t>Scopus</a:t>
            </a:r>
            <a:r>
              <a:rPr lang="ru-RU" dirty="0"/>
              <a:t> на 1 НПР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НИИРЭС.xls]Лист1'!$A$73</c:f>
              <c:strCache>
                <c:ptCount val="1"/>
                <c:pt idx="0">
                  <c:v>Количество статей WoS/Scopus на 1 НПР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НИИРЭС.xls]Лист1'!$T$73:$Y$73</c:f>
              <c:numCache>
                <c:formatCode>0.0</c:formatCode>
                <c:ptCount val="6"/>
                <c:pt idx="0">
                  <c:v>0.08</c:v>
                </c:pt>
                <c:pt idx="1">
                  <c:v>0.3125</c:v>
                </c:pt>
                <c:pt idx="2">
                  <c:v>0.97297297297297303</c:v>
                </c:pt>
                <c:pt idx="3">
                  <c:v>0.7567567567567568</c:v>
                </c:pt>
                <c:pt idx="4">
                  <c:v>0.91428571428571426</c:v>
                </c:pt>
                <c:pt idx="5">
                  <c:v>1.6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0815736"/>
        <c:axId val="300818872"/>
      </c:barChart>
      <c:catAx>
        <c:axId val="300815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0818872"/>
        <c:crosses val="autoZero"/>
        <c:auto val="1"/>
        <c:lblAlgn val="ctr"/>
        <c:lblOffset val="100"/>
        <c:noMultiLvlLbl val="0"/>
      </c:catAx>
      <c:valAx>
        <c:axId val="3008188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00815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Диаграмма 12: Количество </a:t>
            </a:r>
            <a:r>
              <a:rPr lang="ru-RU" b="1" dirty="0"/>
              <a:t>публикаций РИНЦ на 1 </a:t>
            </a:r>
            <a:r>
              <a:rPr lang="ru-RU" b="1" dirty="0" err="1"/>
              <a:t>науч.сотр</a:t>
            </a:r>
            <a:r>
              <a:rPr lang="ru-RU" b="1" dirty="0"/>
              <a:t>.</a:t>
            </a:r>
          </a:p>
        </c:rich>
      </c:tx>
      <c:layout>
        <c:manualLayout>
          <c:xMode val="edge"/>
          <c:yMode val="edge"/>
          <c:x val="0.26901515394274889"/>
          <c:y val="5.9809217679672434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НИИРЭС.xls]Лист1'!$A$18</c:f>
              <c:strCache>
                <c:ptCount val="1"/>
                <c:pt idx="0">
                  <c:v>Количество публикаций РИНЦ на 1 науч.сотр.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НИИРЭС.xls]Лист1'!$S$2:$Y$2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НИИРЭС.xls]Лист1'!$S$18:$Y$18</c:f>
              <c:numCache>
                <c:formatCode>0.0</c:formatCode>
                <c:ptCount val="7"/>
                <c:pt idx="0">
                  <c:v>1.6808510638297873</c:v>
                </c:pt>
                <c:pt idx="1">
                  <c:v>2.2592592592592591</c:v>
                </c:pt>
                <c:pt idx="2">
                  <c:v>3.2</c:v>
                </c:pt>
                <c:pt idx="3">
                  <c:v>2.9375</c:v>
                </c:pt>
                <c:pt idx="4">
                  <c:v>3.8571428571428572</c:v>
                </c:pt>
                <c:pt idx="5">
                  <c:v>4</c:v>
                </c:pt>
                <c:pt idx="6">
                  <c:v>3.3571428571428572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15344"/>
        <c:axId val="300820440"/>
      </c:barChart>
      <c:catAx>
        <c:axId val="30081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820440"/>
        <c:crosses val="autoZero"/>
        <c:auto val="1"/>
        <c:lblAlgn val="ctr"/>
        <c:lblOffset val="100"/>
        <c:noMultiLvlLbl val="0"/>
      </c:catAx>
      <c:valAx>
        <c:axId val="30082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815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/>
              <a:t>Диаграмма 5: Количество публикаций всего, ед.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НИИРЭС.xls]Лист1'!$A$14</c:f>
              <c:strCache>
                <c:ptCount val="1"/>
                <c:pt idx="0">
                  <c:v>Количество публикаций всего, ед.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НИИРЭС.xls]Лист1'!$T$14:$Y$14</c:f>
              <c:numCache>
                <c:formatCode>General</c:formatCode>
                <c:ptCount val="6"/>
                <c:pt idx="0">
                  <c:v>96</c:v>
                </c:pt>
                <c:pt idx="1">
                  <c:v>93</c:v>
                </c:pt>
                <c:pt idx="2">
                  <c:v>59</c:v>
                </c:pt>
                <c:pt idx="3">
                  <c:v>79</c:v>
                </c:pt>
                <c:pt idx="4">
                  <c:v>68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81304"/>
        <c:axId val="300183656"/>
      </c:barChart>
      <c:catAx>
        <c:axId val="30018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3656"/>
        <c:crosses val="autoZero"/>
        <c:auto val="1"/>
        <c:lblAlgn val="ctr"/>
        <c:lblOffset val="100"/>
        <c:noMultiLvlLbl val="0"/>
      </c:catAx>
      <c:valAx>
        <c:axId val="300183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1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/>
              <a:t>Диаграмма 6: Количество публикаций на 1 НПР, ед.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5.6599753734486891E-2"/>
          <c:y val="0.20434227330779056"/>
          <c:w val="0.92076650140954608"/>
          <c:h val="0.55821602759425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НИИРЭС.xls]Лист1'!$A$17</c:f>
              <c:strCache>
                <c:ptCount val="1"/>
                <c:pt idx="0">
                  <c:v>Количество публикаций на 1 науч.сотр.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НИИРЭС.xls]Лист1'!$P$2:$Y$2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НИИРЭС.xls]Лист1'!$P$17:$Y$17</c:f>
              <c:numCache>
                <c:formatCode>0.0</c:formatCode>
                <c:ptCount val="10"/>
                <c:pt idx="0">
                  <c:v>2.4029850746268657</c:v>
                </c:pt>
                <c:pt idx="1">
                  <c:v>2.40625</c:v>
                </c:pt>
                <c:pt idx="2">
                  <c:v>2.5555555555555554</c:v>
                </c:pt>
                <c:pt idx="3">
                  <c:v>4.1276595744680851</c:v>
                </c:pt>
                <c:pt idx="4">
                  <c:v>3.5555555555555554</c:v>
                </c:pt>
                <c:pt idx="5">
                  <c:v>3.72</c:v>
                </c:pt>
                <c:pt idx="6">
                  <c:v>3.6875</c:v>
                </c:pt>
                <c:pt idx="7">
                  <c:v>5.6428571428571432</c:v>
                </c:pt>
                <c:pt idx="8">
                  <c:v>4.8571428571428568</c:v>
                </c:pt>
                <c:pt idx="9">
                  <c:v>3.8571428571428572</c:v>
                </c:pt>
              </c:numCache>
            </c:numRef>
          </c:val>
        </c:ser>
        <c:ser>
          <c:idx val="1"/>
          <c:order val="1"/>
          <c:tx>
            <c:strRef>
              <c:f>'[ретоспектива результативности НИИРЭС.xls]Лист1'!$A$18</c:f>
              <c:strCache>
                <c:ptCount val="1"/>
                <c:pt idx="0">
                  <c:v>Количество публикаций РИНЦ на 1 науч.сотр.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НИИРЭС.xls]Лист1'!$P$2:$Y$2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НИИРЭС.xls]Лист1'!$P$18:$Y$18</c:f>
              <c:numCache>
                <c:formatCode>0.0</c:formatCode>
                <c:ptCount val="10"/>
                <c:pt idx="0">
                  <c:v>0.83582089552238803</c:v>
                </c:pt>
                <c:pt idx="1">
                  <c:v>0.96875</c:v>
                </c:pt>
                <c:pt idx="2">
                  <c:v>1.2962962962962963</c:v>
                </c:pt>
                <c:pt idx="3">
                  <c:v>1.6808510638297873</c:v>
                </c:pt>
                <c:pt idx="4">
                  <c:v>2.2592592592592591</c:v>
                </c:pt>
                <c:pt idx="5">
                  <c:v>3.2</c:v>
                </c:pt>
                <c:pt idx="6">
                  <c:v>2.9375</c:v>
                </c:pt>
                <c:pt idx="7">
                  <c:v>3.8571428571428572</c:v>
                </c:pt>
                <c:pt idx="8">
                  <c:v>4</c:v>
                </c:pt>
                <c:pt idx="9">
                  <c:v>3.3571428571428572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76208"/>
        <c:axId val="300181696"/>
      </c:barChart>
      <c:catAx>
        <c:axId val="30017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1696"/>
        <c:crosses val="autoZero"/>
        <c:auto val="1"/>
        <c:lblAlgn val="ctr"/>
        <c:lblOffset val="100"/>
        <c:noMultiLvlLbl val="0"/>
      </c:catAx>
      <c:valAx>
        <c:axId val="30018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6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/>
              <a:t>Диаграмма 7: Публикации в базе данных </a:t>
            </a:r>
            <a:r>
              <a:rPr lang="en-US" b="1"/>
              <a:t>Scopus, WoS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'[ретоспектива результативности НИИРЭС.xls]Лист1'!$A$74</c:f>
              <c:strCache>
                <c:ptCount val="1"/>
                <c:pt idx="0">
                  <c:v>План УНИР Scopus/WoS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НИИРЭС.xls]Лист1'!$T$74:$Y$74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</c:ser>
        <c:ser>
          <c:idx val="0"/>
          <c:order val="1"/>
          <c:tx>
            <c:strRef>
              <c:f>'[ретоспектива результативности НИИРЭС.xls]Лист1'!$A$65</c:f>
              <c:strCache>
                <c:ptCount val="1"/>
                <c:pt idx="0">
                  <c:v>Публикация статей в журналах Scopus, WoS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НИИРЭС.xls]Лист1'!$T$65:$Y$65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9</c:v>
                </c:pt>
                <c:pt idx="3">
                  <c:v>7</c:v>
                </c:pt>
                <c:pt idx="4">
                  <c:v>8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00182480"/>
        <c:axId val="300178168"/>
      </c:barChart>
      <c:catAx>
        <c:axId val="30018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8168"/>
        <c:crosses val="autoZero"/>
        <c:auto val="1"/>
        <c:lblAlgn val="ctr"/>
        <c:lblOffset val="100"/>
        <c:noMultiLvlLbl val="0"/>
      </c:catAx>
      <c:valAx>
        <c:axId val="300178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2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Диаграмма 8: Количество </a:t>
            </a:r>
            <a:r>
              <a:rPr lang="ru-RU" b="1" dirty="0"/>
              <a:t>статей в журналах ВАК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НИИРЭС.xls]Лист1'!$A$69</c:f>
              <c:strCache>
                <c:ptCount val="1"/>
                <c:pt idx="0">
                  <c:v>Публикация статей в журналах ВАК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НИИРЭС.xls]Лист1'!$T$69:$Y$69</c:f>
              <c:numCache>
                <c:formatCode>General</c:formatCode>
                <c:ptCount val="6"/>
                <c:pt idx="0">
                  <c:v>39</c:v>
                </c:pt>
                <c:pt idx="1">
                  <c:v>30</c:v>
                </c:pt>
                <c:pt idx="2">
                  <c:v>8</c:v>
                </c:pt>
                <c:pt idx="3">
                  <c:v>24</c:v>
                </c:pt>
                <c:pt idx="4">
                  <c:v>18</c:v>
                </c:pt>
                <c:pt idx="5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0179344"/>
        <c:axId val="300176600"/>
      </c:barChart>
      <c:catAx>
        <c:axId val="30017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6600"/>
        <c:crosses val="autoZero"/>
        <c:auto val="1"/>
        <c:lblAlgn val="ctr"/>
        <c:lblOffset val="100"/>
        <c:noMultiLvlLbl val="0"/>
      </c:catAx>
      <c:valAx>
        <c:axId val="30017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9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Диаграмма 9: Количество </a:t>
            </a:r>
            <a:r>
              <a:rPr lang="ru-RU" b="1" dirty="0"/>
              <a:t>монографий, ед.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НИИРЭС.xls]Лист1'!$A$11</c:f>
              <c:strCache>
                <c:ptCount val="1"/>
                <c:pt idx="0">
                  <c:v>Количество монографий, ед.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НИИРЭС.xls]Лист1'!$T$11:$Y$11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77384"/>
        <c:axId val="300182872"/>
      </c:barChart>
      <c:catAx>
        <c:axId val="30017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2872"/>
        <c:crosses val="autoZero"/>
        <c:auto val="1"/>
        <c:lblAlgn val="ctr"/>
        <c:lblOffset val="100"/>
        <c:noMultiLvlLbl val="0"/>
      </c:catAx>
      <c:valAx>
        <c:axId val="300182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7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/>
            </a:pPr>
            <a:r>
              <a:rPr lang="ru-RU" sz="1400" b="1" dirty="0" smtClean="0"/>
              <a:t>Диаграмма 10: Количество </a:t>
            </a:r>
            <a:r>
              <a:rPr lang="ru-RU" sz="1400" b="1" dirty="0"/>
              <a:t>цитирований </a:t>
            </a:r>
            <a:r>
              <a:rPr lang="ru-RU" sz="1400" b="1" dirty="0" smtClean="0"/>
              <a:t>РИНЦ за предыдущий</a:t>
            </a:r>
            <a:r>
              <a:rPr lang="ru-RU" sz="1400" b="1" baseline="0" dirty="0" smtClean="0"/>
              <a:t> год, ед.</a:t>
            </a:r>
            <a:r>
              <a:rPr lang="ru-RU" sz="1400" b="1" dirty="0" smtClean="0"/>
              <a:t> </a:t>
            </a:r>
            <a:endParaRPr lang="ru-RU" sz="1400" b="1" dirty="0"/>
          </a:p>
        </c:rich>
      </c:tx>
      <c:layout>
        <c:manualLayout>
          <c:xMode val="edge"/>
          <c:yMode val="edge"/>
          <c:x val="0.15924758360182201"/>
          <c:y val="3.1031076589059476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НИИРЭС.xls]Лист1'!$A$8</c:f>
              <c:strCache>
                <c:ptCount val="1"/>
                <c:pt idx="0">
                  <c:v>Количество цитирований РИНЦ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НИИРЭС.xls]Лист1'!$R$2:$Y$2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НИИРЭС.xls]Лист1'!$R$8:$Y$8</c:f>
              <c:numCache>
                <c:formatCode>0</c:formatCode>
                <c:ptCount val="8"/>
                <c:pt idx="0">
                  <c:v>194</c:v>
                </c:pt>
                <c:pt idx="1">
                  <c:v>239</c:v>
                </c:pt>
                <c:pt idx="2">
                  <c:v>249</c:v>
                </c:pt>
                <c:pt idx="3">
                  <c:v>274</c:v>
                </c:pt>
                <c:pt idx="4" formatCode="General">
                  <c:v>312</c:v>
                </c:pt>
                <c:pt idx="5" formatCode="General">
                  <c:v>366</c:v>
                </c:pt>
                <c:pt idx="6" formatCode="General">
                  <c:v>536</c:v>
                </c:pt>
                <c:pt idx="7" formatCode="General">
                  <c:v>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80520"/>
        <c:axId val="300183264"/>
      </c:barChart>
      <c:catAx>
        <c:axId val="30018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3264"/>
        <c:crosses val="autoZero"/>
        <c:auto val="1"/>
        <c:lblAlgn val="ctr"/>
        <c:lblOffset val="100"/>
        <c:noMultiLvlLbl val="0"/>
      </c:catAx>
      <c:valAx>
        <c:axId val="30018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80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Диаграмма 10: Количество </a:t>
            </a:r>
            <a:r>
              <a:rPr lang="ru-RU" b="1" dirty="0"/>
              <a:t>полученных </a:t>
            </a:r>
            <a:r>
              <a:rPr lang="ru-RU" b="1" dirty="0" smtClean="0"/>
              <a:t>РИД (база данных), </a:t>
            </a:r>
            <a:r>
              <a:rPr lang="ru-RU" b="1" dirty="0"/>
              <a:t>ед.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НИИРЭС.xls]Лист1'!$A$15</c:f>
              <c:strCache>
                <c:ptCount val="1"/>
                <c:pt idx="0">
                  <c:v>Количество полученных в текущем году охраноспособных РИД, ед.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НИИРЭС.xls]Лист1'!$R$2:$Y$2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НИИРЭС.xls]Лист1'!$R$15:$Y$15</c:f>
              <c:numCache>
                <c:formatCode>General</c:formatCode>
                <c:ptCount val="8"/>
                <c:pt idx="0">
                  <c:v>2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78952"/>
        <c:axId val="299367904"/>
      </c:barChart>
      <c:catAx>
        <c:axId val="30017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299367904"/>
        <c:crosses val="autoZero"/>
        <c:auto val="1"/>
        <c:lblAlgn val="ctr"/>
        <c:lblOffset val="100"/>
        <c:noMultiLvlLbl val="0"/>
      </c:catAx>
      <c:valAx>
        <c:axId val="29936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178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Диаграмма 11: Количество </a:t>
            </a:r>
            <a:r>
              <a:rPr lang="ru-RU" b="1" dirty="0"/>
              <a:t>поданных заявок на НИР, НИОКР и пр.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'[ретоспектива результативности НИИРЭС.xls]Лист1'!$A$30</c:f>
              <c:strCache>
                <c:ptCount val="1"/>
                <c:pt idx="0">
                  <c:v>Количество поданных заявок на НИР, НИОКР и пр.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'[ретоспектива результативности НИИРЭС.xls]Лист1'!$T$2:$Y$2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'[ретоспектива результативности НИИРЭС.xls]Лист1'!$T$30:$Y$30</c:f>
              <c:numCache>
                <c:formatCode>General</c:formatCode>
                <c:ptCount val="6"/>
                <c:pt idx="0">
                  <c:v>27</c:v>
                </c:pt>
                <c:pt idx="1">
                  <c:v>25</c:v>
                </c:pt>
                <c:pt idx="2">
                  <c:v>28</c:v>
                </c:pt>
                <c:pt idx="3">
                  <c:v>6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14560"/>
        <c:axId val="300814952"/>
      </c:barChart>
      <c:catAx>
        <c:axId val="30081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814952"/>
        <c:crosses val="autoZero"/>
        <c:auto val="1"/>
        <c:lblAlgn val="ctr"/>
        <c:lblOffset val="100"/>
        <c:noMultiLvlLbl val="0"/>
      </c:catAx>
      <c:valAx>
        <c:axId val="300814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008145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anose="02020603050405020304" pitchFamily="18" charset="0"/>
          <a:ea typeface="Calibri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9EFAD87F-0060-4F59-BC80-95016DD2BDAE}" type="datetimeFigureOut">
              <a:rPr lang="ru-RU"/>
              <a:pPr>
                <a:defRPr/>
              </a:pPr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ACD5A99D-D5F6-4155-AF64-80B6395C9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4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276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1950" cy="1248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691337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6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9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6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0395-6E7B-4A71-B60D-88EFDC2D8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9211-59FE-443B-AC19-D36BD95C9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604963"/>
            <a:ext cx="2054225" cy="451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5038" cy="451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C8C7A-A0A3-4D47-932E-782B836DB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AFE2B-F754-49BC-88E2-03F0DB9A3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E60A-5531-4FF7-9F36-88C98E49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DE4F-6D2E-4B37-A8FC-83247A95A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AE44-DB98-47C2-9A94-D7563AF5E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B90B-BC06-4B31-911E-1E5CBDF6A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16571-4150-4285-A972-BE58E67F8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C94F5-AEF3-43B7-9257-FC2C9D293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AAD7-BE09-4D99-9620-3B9320329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1200"/>
            <a:ext cx="7764463" cy="159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4800" y="6245225"/>
            <a:ext cx="22796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2780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5BCC1EF7-29F5-4369-B902-EDB4E822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B7E7FF"/>
          </a:solidFill>
          <a:latin typeface="+mj-lt"/>
          <a:ea typeface="Lucida Sans Unicode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B7E7FF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B7E7FF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B7E7FF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B7E7FF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B7E7FF"/>
          </a:solidFill>
          <a:latin typeface="Arial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B7E7FF"/>
          </a:solidFill>
          <a:latin typeface="Arial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B7E7FF"/>
          </a:solidFill>
          <a:latin typeface="Arial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B7E7FF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1"/>
          <p:cNvGrpSpPr>
            <a:grpSpLocks/>
          </p:cNvGrpSpPr>
          <p:nvPr/>
        </p:nvGrpSpPr>
        <p:grpSpPr bwMode="auto">
          <a:xfrm>
            <a:off x="279462" y="142852"/>
            <a:ext cx="8650288" cy="5579260"/>
            <a:chOff x="279462" y="142852"/>
            <a:chExt cx="8650288" cy="5579260"/>
          </a:xfrm>
        </p:grpSpPr>
        <p:pic>
          <p:nvPicPr>
            <p:cNvPr id="3075" name="Рисунок 2"/>
            <p:cNvPicPr>
              <a:picLocks noChangeAspect="1"/>
            </p:cNvPicPr>
            <p:nvPr/>
          </p:nvPicPr>
          <p:blipFill>
            <a:blip r:embed="rId3" cstate="print"/>
            <a:srcRect b="9296"/>
            <a:stretch>
              <a:fillRect/>
            </a:stretch>
          </p:blipFill>
          <p:spPr bwMode="auto">
            <a:xfrm>
              <a:off x="2143140" y="1000108"/>
              <a:ext cx="5039030" cy="472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"/>
            <p:cNvSpPr>
              <a:spLocks noChangeArrowheads="1"/>
            </p:cNvSpPr>
            <p:nvPr/>
          </p:nvSpPr>
          <p:spPr bwMode="auto">
            <a:xfrm>
              <a:off x="279462" y="188893"/>
              <a:ext cx="8650288" cy="525463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altLang="ru-RU" sz="1400" b="1" dirty="0">
                  <a:solidFill>
                    <a:srgbClr val="16165D"/>
                  </a:solidFill>
                  <a:cs typeface="Arial" charset="0"/>
                </a:rPr>
                <a:t>Министерство </a:t>
              </a:r>
              <a:r>
                <a:rPr lang="ru-RU" altLang="ru-RU" sz="1400" b="1" dirty="0" smtClean="0">
                  <a:solidFill>
                    <a:srgbClr val="16165D"/>
                  </a:solidFill>
                  <a:cs typeface="Arial" charset="0"/>
                </a:rPr>
                <a:t>науки и высшего образования </a:t>
              </a:r>
              <a:r>
                <a:rPr lang="ru-RU" altLang="ru-RU" sz="1400" b="1" dirty="0">
                  <a:solidFill>
                    <a:srgbClr val="16165D"/>
                  </a:solidFill>
                  <a:cs typeface="Arial" charset="0"/>
                </a:rPr>
                <a:t>Российской Федерации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altLang="ru-RU" sz="1400" b="1" dirty="0">
                  <a:solidFill>
                    <a:srgbClr val="16165D"/>
                  </a:solidFill>
                  <a:cs typeface="Arial" charset="0"/>
                </a:rPr>
                <a:t>Северо-Восточный федеральный университет имени М.К. </a:t>
              </a:r>
              <a:r>
                <a:rPr lang="ru-RU" altLang="ru-RU" sz="1400" b="1" dirty="0" err="1">
                  <a:solidFill>
                    <a:srgbClr val="16165D"/>
                  </a:solidFill>
                  <a:cs typeface="Arial" charset="0"/>
                </a:rPr>
                <a:t>Аммосова</a:t>
              </a:r>
              <a:endParaRPr lang="ru-RU" altLang="ru-RU" sz="1400" b="1" dirty="0">
                <a:solidFill>
                  <a:srgbClr val="16165D"/>
                </a:solidFill>
                <a:cs typeface="Arial" charset="0"/>
              </a:endParaRPr>
            </a:p>
          </p:txBody>
        </p:sp>
        <p:pic>
          <p:nvPicPr>
            <p:cNvPr id="3078" name="Рисунок 3"/>
            <p:cNvPicPr>
              <a:picLocks noChangeAspect="1"/>
            </p:cNvPicPr>
            <p:nvPr/>
          </p:nvPicPr>
          <p:blipFill>
            <a:blip r:embed="rId4" cstate="print"/>
            <a:srcRect l="8075" t="16380" r="9933" b="37523"/>
            <a:stretch>
              <a:fillRect/>
            </a:stretch>
          </p:blipFill>
          <p:spPr bwMode="auto">
            <a:xfrm>
              <a:off x="428628" y="142852"/>
              <a:ext cx="857256" cy="670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Rectangle 3"/>
            <p:cNvSpPr>
              <a:spLocks noChangeArrowheads="1"/>
            </p:cNvSpPr>
            <p:nvPr/>
          </p:nvSpPr>
          <p:spPr bwMode="auto">
            <a:xfrm>
              <a:off x="467544" y="2384884"/>
              <a:ext cx="8136904" cy="120251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 anchor="ctr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altLang="ru-RU" sz="7200" b="1" dirty="0" smtClean="0">
                  <a:ln w="1905"/>
                  <a:solidFill>
                    <a:srgbClr val="00B0F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rPr>
                <a:t>НИИРЭС</a:t>
              </a:r>
              <a:endParaRPr lang="ru-RU" altLang="ru-RU" sz="7200" b="1" dirty="0">
                <a:solidFill>
                  <a:srgbClr val="00B0F0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 bwMode="auto">
          <a:xfrm>
            <a:off x="395536" y="3501008"/>
            <a:ext cx="7992888" cy="648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itchFamily="34" charset="0"/>
              </a:rPr>
              <a:t>ПЛАН РАЗВИТИЯ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itchFamily="34" charset="0"/>
              </a:rPr>
              <a:t>НАУЧНО-ИССЛЕДОВАТЕЛЬСКОЙ ДЕЯТЕЛЬНОСТИ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itchFamily="34" charset="0"/>
              </a:rPr>
              <a:t> 2020-2025 г.</a:t>
            </a:r>
            <a:endParaRPr lang="ru-RU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Lucida Sans Unicode" charset="0"/>
            </a:endParaRPr>
          </a:p>
        </p:txBody>
      </p:sp>
      <p:grpSp>
        <p:nvGrpSpPr>
          <p:cNvPr id="15" name="Группа 25"/>
          <p:cNvGrpSpPr>
            <a:grpSpLocks/>
          </p:cNvGrpSpPr>
          <p:nvPr/>
        </p:nvGrpSpPr>
        <p:grpSpPr bwMode="auto">
          <a:xfrm rot="5400000">
            <a:off x="4885344" y="-2743277"/>
            <a:ext cx="143893" cy="7200000"/>
            <a:chOff x="8572528" y="0"/>
            <a:chExt cx="215902" cy="6858000"/>
          </a:xfrm>
        </p:grpSpPr>
        <p:sp>
          <p:nvSpPr>
            <p:cNvPr id="16" name="Прямоугольник 15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3423823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1055425" y="274241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6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3. План привлечения финансирования на выполнение </a:t>
            </a:r>
            <a:r>
              <a:rPr lang="ru-RU" altLang="ru-RU" sz="16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НИР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21653"/>
              </p:ext>
            </p:extLst>
          </p:nvPr>
        </p:nvGraphicFramePr>
        <p:xfrm>
          <a:off x="609599" y="1721036"/>
          <a:ext cx="8221664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8425"/>
                <a:gridCol w="1014207"/>
                <a:gridCol w="1080120"/>
                <a:gridCol w="1224136"/>
                <a:gridCol w="1224136"/>
                <a:gridCol w="936104"/>
                <a:gridCol w="1154536"/>
              </a:tblGrid>
              <a:tr h="2103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Источники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2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МОН РФ (конкурсная часть)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РНФ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РФФИ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Гос. заказ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Хоз. договор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 (указать)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11272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12490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13201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575" y="5321895"/>
            <a:ext cx="8075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*план рассчитан с учетом текущего штатного состава НР и его ежегодным ростом на 0,5 ставки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971600" y="166688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4. План </a:t>
            </a:r>
            <a:r>
              <a:rPr lang="ru-RU" altLang="ru-RU" sz="2000" b="1" dirty="0" smtClean="0">
                <a:solidFill>
                  <a:srgbClr val="0070C0"/>
                </a:solidFill>
                <a:ea typeface="Lucida Sans Unicode" pitchFamily="34" charset="0"/>
              </a:rPr>
              <a:t>публикаций 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11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4595" y="4121573"/>
            <a:ext cx="8075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*план рассчитан с учетом текущего штатного состава НР и его ежегодным ростом на 0,5 ставки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96214"/>
              </p:ext>
            </p:extLst>
          </p:nvPr>
        </p:nvGraphicFramePr>
        <p:xfrm>
          <a:off x="609602" y="1642685"/>
          <a:ext cx="822166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517"/>
                <a:gridCol w="738305"/>
                <a:gridCol w="1213517"/>
                <a:gridCol w="1213517"/>
                <a:gridCol w="733372"/>
                <a:gridCol w="1213517"/>
                <a:gridCol w="1213517"/>
                <a:gridCol w="682398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Годы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Scopus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 них: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 них: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квартиль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квартиль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квартиль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квартиль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2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881311" y="45052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5. Краткое описание и ключевые характеристики ожидаемых результатов реализации НИР по выполняемым в институте проектам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12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17048"/>
            <a:ext cx="820891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Создание эффективной структуры и системы управления Институтом, обеспечивающих воспроизводство потенциала экономической науки;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создание новых научных результатов по приоритетным направлениям исследований;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расширение спектра применяемых методов социально-экономических исследований;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формирование современной информационно-аналитической базы социально-экономических исследований;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повышение значимости результатов экономической науки в комплексном социально-экономическом преобразовании Северо-Восточных территорий России;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развитие кадрового потенциала научной школы;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расширение межрегионального и международного творческого сотрудничества с научно-исследовательскими институтами России, стран Арктического Совета и Азиатско-Тихоокеанского региона;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рост публикационной активности и повышение индекса цитирования в базах РИНЦ,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Scopus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 of Science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881311" y="45052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6. Потенциальные потребители результатов исследований по исследовательским проектам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13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352" y="1823137"/>
            <a:ext cx="82089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Решения, предлагаемые в качестве результатов НИР, целесообразно применять при разработке стратегий развития отраслей экономики региона, муниципальных образований и хозяйствующих субъектов региона.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Полученные результаты могут использоваться как новые фундаментальные знания в прикладных исследованиях пространственной организации и пространственного развития социально-экономических систем с учетом специфики северного региона. 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Широкое использование полученных результатов при разработке стратегии государственного развития субъекта России, отвечающей ожиданиям и потребностям российского общества, и проведении научной экспертизы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 социально-экономического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северного региона.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Концепция и модели могут использоваться в качестве инструментов государственного регулирования экономики в условиях несовершенной конкуренции и сложившейся организации экономического пространства на территории российского Севера.</a:t>
            </a:r>
          </a:p>
        </p:txBody>
      </p:sp>
    </p:spTree>
    <p:extLst>
      <p:ext uri="{BB962C8B-B14F-4D97-AF65-F5344CB8AC3E}">
        <p14:creationId xmlns:p14="http://schemas.microsoft.com/office/powerpoint/2010/main" val="31895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881311" y="45052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7. Кооперация с российскими и международными организациями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14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352" y="1823137"/>
            <a:ext cx="820891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1. «Соглашение о сотрудничестве и взаимодействии в области научно-образовательной деятельности» от 6.10.2014 г. с Институтом экономики и организации промышленного производства СО РАН.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2. «Соглашение о сотрудничестве и взаимодействии в области научно-образовательной деятельности» от 15.5.2014 г. с Институтом экономических исследований ДВО РАН.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3. «Соглашение о сотрудничестве и взаимодействии в области научно-образовательной деятельности» от 12.5.2014 г. с Дальневосточным институтом управления </a:t>
            </a:r>
            <a:r>
              <a:rPr lang="ru-RU" sz="1600" dirty="0" err="1">
                <a:solidFill>
                  <a:schemeClr val="tx1"/>
                </a:solidFill>
              </a:rPr>
              <a:t>РАНХиГС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4. Исследовательская сеть «Региональная экономика Севера» Национального арктического научно-образовательного консорциума (НАНОК, руководитель сети Гуляев П.В.).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5. Научная школа «Региональная экономика Севера» при СВФУ.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6. Взаимодействие в области научно-образовательной деятельности с Санкт-Петербургским политехническим университетом Петра Великого (совместные конференции, заявки на конкурсы, </a:t>
            </a:r>
            <a:r>
              <a:rPr lang="ru-RU" sz="1600" dirty="0" err="1">
                <a:solidFill>
                  <a:schemeClr val="tx1"/>
                </a:solidFill>
              </a:rPr>
              <a:t>ред.комитет</a:t>
            </a:r>
            <a:r>
              <a:rPr lang="ru-RU" sz="1600" dirty="0">
                <a:solidFill>
                  <a:schemeClr val="tx1"/>
                </a:solidFill>
              </a:rPr>
              <a:t> журнала ВАК). </a:t>
            </a:r>
          </a:p>
        </p:txBody>
      </p:sp>
    </p:spTree>
    <p:extLst>
      <p:ext uri="{BB962C8B-B14F-4D97-AF65-F5344CB8AC3E}">
        <p14:creationId xmlns:p14="http://schemas.microsoft.com/office/powerpoint/2010/main" val="38041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881311" y="45052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8. Направления комплексных научных исследований, планируемые для разработки в долгосрочной перспективе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15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352" y="1340768"/>
            <a:ext cx="820891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8.1. Закономерности пространственной организации и пространственного развития социально-экономических систем северного региона ресурсного типа.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8.2. Совокупность основных положений (категории, принципы, типологии, свойства и т.п.), в отношении социально-экономических систем, функционирующих в сфере основных составляющих (отраслей) региональной экономики, в том числе:</a:t>
            </a: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- система государственного регулирования экономики;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- демографическое развитие и рынок труда;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- добыча полезных ископаемых;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- транспортно-логистические системы;</a:t>
            </a: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</a:rPr>
              <a:t>- формы широтного пространственного взаимодействия при реализации проектов по добыче минерально-сырьевых ресурсов.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8.3. «Динамическая устойчивость и многообразие Севера» - модели организации и пространственного развития социально-экономических систем северного региона ресурсного типа в различных сценарных условиях (на примере Республики Саха (Якутия)).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8.4. Формализация концепции динамически устойчивой пространственной организации социально-экономических систем северного региона ресурсного типа.</a:t>
            </a:r>
          </a:p>
          <a:p>
            <a:pPr>
              <a:spcAft>
                <a:spcPts val="1200"/>
              </a:spcAft>
            </a:pPr>
            <a:r>
              <a:rPr lang="ru-RU" sz="1600" dirty="0">
                <a:solidFill>
                  <a:schemeClr val="tx1"/>
                </a:solidFill>
              </a:rPr>
              <a:t>8.5. Экономика города: пространственная организация экономики, финансов и социума городского округа «город Якутск».</a:t>
            </a:r>
          </a:p>
        </p:txBody>
      </p:sp>
    </p:spTree>
    <p:extLst>
      <p:ext uri="{BB962C8B-B14F-4D97-AF65-F5344CB8AC3E}">
        <p14:creationId xmlns:p14="http://schemas.microsoft.com/office/powerpoint/2010/main" val="5151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881311" y="45052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ea typeface="Lucida Sans Unicode" pitchFamily="34" charset="0"/>
              </a:rPr>
              <a:t>Прогнозируемые показатели и индикаторы развития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				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16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85217"/>
              </p:ext>
            </p:extLst>
          </p:nvPr>
        </p:nvGraphicFramePr>
        <p:xfrm>
          <a:off x="354135" y="1217957"/>
          <a:ext cx="8435729" cy="5478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5"/>
                <a:gridCol w="2698979"/>
                <a:gridCol w="929935"/>
                <a:gridCol w="753130"/>
                <a:gridCol w="753130"/>
                <a:gridCol w="753130"/>
                <a:gridCol w="753130"/>
                <a:gridCol w="753130"/>
                <a:gridCol w="753130"/>
              </a:tblGrid>
              <a:tr h="993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показателя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Прогноз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198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научных сотрудников, чел.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198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научных сотрудников, шт.ед.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97" marR="35297" marT="0" marB="0" anchor="ctr"/>
                </a:tc>
              </a:tr>
              <a:tr h="496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кандидатов и докторов наук в общей численности научных сотрудников,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579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Численность исследователей до 39 лет, отнесенная к общей численность исследователей,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29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научных лабораторий Института,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6954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научных мероприятия, организованных институтом с участием ученых не работающих в СВФУ,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29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Объем внебюджетных НИР, млн руб.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397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получаемых РИД (база данных, программа на ЭВМ),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48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публикаций, проиндексированных в БД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r>
                        <a:rPr lang="ru-RU" sz="1200">
                          <a:effectLst/>
                        </a:rPr>
                        <a:t>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198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 в журналах </a:t>
                      </a: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ru-RU" sz="1200">
                          <a:effectLst/>
                        </a:rPr>
                        <a:t>1-</a:t>
                      </a: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ru-RU" sz="1200">
                          <a:effectLst/>
                        </a:rPr>
                        <a:t>2,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48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цитирований авторов в РИНЦ за предыдущий год,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298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публикаций в журналах ВАК,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  <a:tr h="198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защит диссертаций, ед.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97" marR="3529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68313" y="188913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400" b="1">
                <a:solidFill>
                  <a:srgbClr val="0070C0"/>
                </a:solidFill>
              </a:rPr>
              <a:t/>
            </a:r>
            <a:br>
              <a:rPr lang="ru-RU" altLang="ru-RU" sz="1400" b="1">
                <a:solidFill>
                  <a:srgbClr val="0070C0"/>
                </a:solidFill>
              </a:rPr>
            </a:br>
            <a:r>
              <a:rPr lang="ru-RU" altLang="ru-RU" b="1">
                <a:solidFill>
                  <a:srgbClr val="0070C0"/>
                </a:solidFill>
              </a:rPr>
              <a:t>НАУЧНО-ИССЛЕДОВАТЕЛЬСКИЙ ИНСТИТУТ </a:t>
            </a:r>
            <a:br>
              <a:rPr lang="ru-RU" altLang="ru-RU" b="1">
                <a:solidFill>
                  <a:srgbClr val="0070C0"/>
                </a:solidFill>
              </a:rPr>
            </a:br>
            <a:r>
              <a:rPr lang="ru-RU" altLang="ru-RU" b="1">
                <a:solidFill>
                  <a:srgbClr val="0070C0"/>
                </a:solidFill>
              </a:rPr>
              <a:t>РЕГИОНАЛЬНОЙ ЭКОНОМИКИ СЕВЕРА СВФУ</a:t>
            </a:r>
            <a:r>
              <a:rPr lang="ru-RU" altLang="ru-RU" sz="1400" b="1">
                <a:solidFill>
                  <a:srgbClr val="0070C0"/>
                </a:solidFill>
              </a:rPr>
              <a:t/>
            </a:r>
            <a:br>
              <a:rPr lang="ru-RU" altLang="ru-RU" sz="1400" b="1">
                <a:solidFill>
                  <a:srgbClr val="0070C0"/>
                </a:solidFill>
              </a:rPr>
            </a:br>
            <a:endParaRPr lang="ru-RU" altLang="ru-RU" sz="2400" b="1">
              <a:solidFill>
                <a:srgbClr val="6C0000"/>
              </a:solidFill>
            </a:endParaRPr>
          </a:p>
        </p:txBody>
      </p:sp>
      <p:pic>
        <p:nvPicPr>
          <p:cNvPr id="26627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107950" y="142875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 bwMode="auto">
          <a:xfrm>
            <a:off x="0" y="981075"/>
            <a:ext cx="9144000" cy="714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cs typeface="+mn-cs"/>
            </a:endParaRPr>
          </a:p>
        </p:txBody>
      </p:sp>
      <p:grpSp>
        <p:nvGrpSpPr>
          <p:cNvPr id="26629" name="Группа 25"/>
          <p:cNvGrpSpPr>
            <a:grpSpLocks/>
          </p:cNvGrpSpPr>
          <p:nvPr/>
        </p:nvGrpSpPr>
        <p:grpSpPr bwMode="auto">
          <a:xfrm>
            <a:off x="7812088" y="0"/>
            <a:ext cx="215900" cy="6858000"/>
            <a:chOff x="8572528" y="0"/>
            <a:chExt cx="215902" cy="6858000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26630" name="Рисунок 2"/>
          <p:cNvPicPr>
            <a:picLocks noChangeAspect="1"/>
          </p:cNvPicPr>
          <p:nvPr/>
        </p:nvPicPr>
        <p:blipFill>
          <a:blip r:embed="rId3" cstate="print"/>
          <a:srcRect b="9296"/>
          <a:stretch>
            <a:fillRect/>
          </a:stretch>
        </p:blipFill>
        <p:spPr bwMode="auto">
          <a:xfrm>
            <a:off x="2143125" y="1298575"/>
            <a:ext cx="5038725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042988" y="2781300"/>
            <a:ext cx="6697662" cy="935732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400" b="1" dirty="0">
                <a:solidFill>
                  <a:srgbClr val="0070C0"/>
                </a:solidFill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</a:rPr>
            </a:br>
            <a:r>
              <a:rPr lang="ru-RU" altLang="ru-RU" sz="3200" b="1" i="1" dirty="0">
                <a:solidFill>
                  <a:srgbClr val="0070C0"/>
                </a:solidFill>
              </a:rPr>
              <a:t>Благодарю за внимание!</a:t>
            </a:r>
            <a:r>
              <a:rPr lang="ru-RU" altLang="ru-RU" sz="1400" b="1" dirty="0">
                <a:solidFill>
                  <a:srgbClr val="0070C0"/>
                </a:solidFill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</a:rPr>
            </a:br>
            <a:endParaRPr lang="ru-RU" altLang="ru-RU" sz="2400" b="1" dirty="0">
              <a:solidFill>
                <a:srgbClr val="6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738467" y="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Публикационная активность</a:t>
            </a: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18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77669184"/>
              </p:ext>
            </p:extLst>
          </p:nvPr>
        </p:nvGraphicFramePr>
        <p:xfrm>
          <a:off x="971600" y="1052736"/>
          <a:ext cx="7416824" cy="237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630788399"/>
              </p:ext>
            </p:extLst>
          </p:nvPr>
        </p:nvGraphicFramePr>
        <p:xfrm>
          <a:off x="1108074" y="3861048"/>
          <a:ext cx="735235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97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42863" y="115888"/>
            <a:ext cx="857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25"/>
          <p:cNvGrpSpPr>
            <a:grpSpLocks/>
          </p:cNvGrpSpPr>
          <p:nvPr/>
        </p:nvGrpSpPr>
        <p:grpSpPr bwMode="auto">
          <a:xfrm rot="5400000">
            <a:off x="4896035" y="-3159731"/>
            <a:ext cx="144015" cy="7704855"/>
            <a:chOff x="8572528" y="0"/>
            <a:chExt cx="215902" cy="6858000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 sz="1600">
                <a:cs typeface="+mn-cs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endParaRPr lang="ru-RU" altLang="ru-RU" sz="24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19</a:t>
            </a:fld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86816196"/>
              </p:ext>
            </p:extLst>
          </p:nvPr>
        </p:nvGraphicFramePr>
        <p:xfrm>
          <a:off x="891679" y="908720"/>
          <a:ext cx="770433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218457"/>
              </p:ext>
            </p:extLst>
          </p:nvPr>
        </p:nvGraphicFramePr>
        <p:xfrm>
          <a:off x="900112" y="3717032"/>
          <a:ext cx="7776343" cy="236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4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8212" y="200369"/>
            <a:ext cx="8229600" cy="93610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 ИССЛЕДОВАТЕЛЬСКИЙ   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   ЭКОНОМИКИ    СЕВЕРА  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>
                <a:solidFill>
                  <a:srgbClr val="0070C0"/>
                </a:solidFill>
                <a:ea typeface="Lucida Sans Unicode" pitchFamily="34" charset="0"/>
              </a:rPr>
              <a:t>1. Основные цели и задачи развития НИИ на период с 2020 по 2025 гг.</a:t>
            </a:r>
            <a:endParaRPr lang="ru-RU" altLang="ru-RU" sz="24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7171" name="Рисунок 3"/>
          <p:cNvPicPr>
            <a:picLocks noChangeAspect="1"/>
          </p:cNvPicPr>
          <p:nvPr/>
        </p:nvPicPr>
        <p:blipFill>
          <a:blip r:embed="rId3" cstate="print"/>
          <a:srcRect l="8075" t="16380" r="9933" b="37523"/>
          <a:stretch>
            <a:fillRect/>
          </a:stretch>
        </p:blipFill>
        <p:spPr bwMode="auto">
          <a:xfrm>
            <a:off x="428625" y="142875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5"/>
          <p:cNvGrpSpPr>
            <a:grpSpLocks/>
          </p:cNvGrpSpPr>
          <p:nvPr/>
        </p:nvGrpSpPr>
        <p:grpSpPr bwMode="auto">
          <a:xfrm rot="5400000">
            <a:off x="5003710" y="-2907243"/>
            <a:ext cx="143893" cy="7200000"/>
            <a:chOff x="8572528" y="0"/>
            <a:chExt cx="215902" cy="6858000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" name="Группа 54"/>
          <p:cNvGrpSpPr>
            <a:grpSpLocks/>
          </p:cNvGrpSpPr>
          <p:nvPr/>
        </p:nvGrpSpPr>
        <p:grpSpPr bwMode="auto">
          <a:xfrm>
            <a:off x="3851920" y="3888987"/>
            <a:ext cx="5151531" cy="2303970"/>
            <a:chOff x="722246" y="1628800"/>
            <a:chExt cx="7966916" cy="3317060"/>
          </a:xfrm>
        </p:grpSpPr>
        <p:grpSp>
          <p:nvGrpSpPr>
            <p:cNvPr id="33" name="Группа 52"/>
            <p:cNvGrpSpPr>
              <a:grpSpLocks/>
            </p:cNvGrpSpPr>
            <p:nvPr/>
          </p:nvGrpSpPr>
          <p:grpSpPr bwMode="auto">
            <a:xfrm>
              <a:off x="722246" y="1628800"/>
              <a:ext cx="7966916" cy="3317060"/>
              <a:chOff x="650238" y="2204864"/>
              <a:chExt cx="7966916" cy="3317060"/>
            </a:xfrm>
          </p:grpSpPr>
          <p:grpSp>
            <p:nvGrpSpPr>
              <p:cNvPr id="42" name="Группа 23"/>
              <p:cNvGrpSpPr>
                <a:grpSpLocks/>
              </p:cNvGrpSpPr>
              <p:nvPr/>
            </p:nvGrpSpPr>
            <p:grpSpPr bwMode="auto">
              <a:xfrm>
                <a:off x="650238" y="2780929"/>
                <a:ext cx="6831285" cy="2740995"/>
                <a:chOff x="517011" y="1397622"/>
                <a:chExt cx="6796084" cy="2976366"/>
              </a:xfrm>
            </p:grpSpPr>
            <p:grpSp>
              <p:nvGrpSpPr>
                <p:cNvPr id="47" name="Group 5"/>
                <p:cNvGrpSpPr>
                  <a:grpSpLocks/>
                </p:cNvGrpSpPr>
                <p:nvPr/>
              </p:nvGrpSpPr>
              <p:grpSpPr bwMode="auto">
                <a:xfrm>
                  <a:off x="517011" y="1736812"/>
                  <a:ext cx="6608558" cy="2637176"/>
                  <a:chOff x="1734" y="2433"/>
                  <a:chExt cx="11357" cy="2280"/>
                </a:xfrm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p:grpSpPr>
              <p:sp>
                <p:nvSpPr>
                  <p:cNvPr id="5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34" y="3451"/>
                    <a:ext cx="0" cy="180"/>
                  </a:xfrm>
                  <a:prstGeom prst="line">
                    <a:avLst/>
                  </a:prstGeom>
                  <a:grp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  <a:defRPr/>
                    </a:pPr>
                    <a:endParaRPr lang="ru-RU">
                      <a:latin typeface="+mn-lt"/>
                      <a:cs typeface="+mn-cs"/>
                    </a:endParaRPr>
                  </a:p>
                </p:txBody>
              </p:sp>
              <p:grpSp>
                <p:nvGrpSpPr>
                  <p:cNvPr id="52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997" y="2433"/>
                    <a:ext cx="11094" cy="2280"/>
                    <a:chOff x="1997" y="2433"/>
                    <a:chExt cx="11094" cy="2280"/>
                  </a:xfrm>
                  <a:grpFill/>
                </p:grpSpPr>
                <p:sp>
                  <p:nvSpPr>
                    <p:cNvPr id="54" name="AutoShap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5" y="3178"/>
                      <a:ext cx="3572" cy="1519"/>
                    </a:xfrm>
                    <a:prstGeom prst="roundRect">
                      <a:avLst>
                        <a:gd name="adj" fmla="val 16667"/>
                      </a:avLst>
                    </a:prstGeom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 w="444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36000" rIns="0" anchor="ctr"/>
                    <a:lstStyle/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Лаборатория</a:t>
                      </a: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и</a:t>
                      </a: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нновационной 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экономики недропользования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endParaRPr lang="ru-RU" sz="900" b="1" dirty="0" smtClean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5 сотрудников, 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2,5 ставки</a:t>
                      </a: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5" name="AutoShap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43" y="3173"/>
                      <a:ext cx="3574" cy="1540"/>
                    </a:xfrm>
                    <a:prstGeom prst="roundRect">
                      <a:avLst>
                        <a:gd name="adj" fmla="val 16667"/>
                      </a:avLst>
                    </a:prstGeom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 w="444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36000" rIns="0" anchor="ctr"/>
                    <a:lstStyle/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Лаборатория экономики народонаселения и 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демографии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endParaRPr lang="ru-RU" sz="900" b="1" dirty="0" smtClean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4 сотрудника, 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2,25 ставки</a:t>
                      </a: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6" name="AutoShap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162" y="3185"/>
                      <a:ext cx="2929" cy="1528"/>
                    </a:xfrm>
                    <a:prstGeom prst="roundRect">
                      <a:avLst>
                        <a:gd name="adj" fmla="val 16667"/>
                      </a:avLst>
                    </a:prstGeom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 w="444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36000" rIns="0" anchor="ctr"/>
                    <a:lstStyle/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Лаборатория </a:t>
                      </a:r>
                      <a:r>
                        <a:rPr lang="ru-RU" sz="900" b="1" dirty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/>
                      </a:r>
                      <a:br>
                        <a:rPr lang="ru-RU" sz="900" b="1" dirty="0">
                          <a:solidFill>
                            <a:srgbClr val="6C0000"/>
                          </a:solidFill>
                          <a:cs typeface="Arial" pitchFamily="34" charset="0"/>
                        </a:rPr>
                      </a:b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проблем управления региональной экономики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2,5 </a:t>
                      </a:r>
                      <a:r>
                        <a:rPr lang="ru-RU" sz="900" b="1" dirty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сотрудника</a:t>
                      </a:r>
                    </a:p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endParaRPr 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8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97" y="2433"/>
                      <a:ext cx="3240" cy="339"/>
                    </a:xfrm>
                    <a:prstGeom prst="roundRect">
                      <a:avLst>
                        <a:gd name="adj" fmla="val 16667"/>
                      </a:avLst>
                    </a:prstGeom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  <a:ln w="44450" cmpd="dbl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lIns="36000" rIns="0" anchor="ctr"/>
                    <a:lstStyle/>
                    <a:p>
                      <a:pPr algn="ctr"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altLang="ru-RU" sz="900" b="1" dirty="0" smtClean="0">
                          <a:solidFill>
                            <a:srgbClr val="6C0000"/>
                          </a:solidFill>
                          <a:cs typeface="Arial" pitchFamily="34" charset="0"/>
                        </a:rPr>
                        <a:t>АУП - секретарь</a:t>
                      </a:r>
                      <a:endParaRPr lang="ru-RU" altLang="ru-RU" sz="900" b="1" dirty="0">
                        <a:solidFill>
                          <a:srgbClr val="6C0000"/>
                        </a:solidFill>
                        <a:cs typeface="Arial" pitchFamily="34" charset="0"/>
                      </a:endParaRPr>
                    </a:p>
                  </p:txBody>
                </p:sp>
              </p:grpSp>
            </p:grpSp>
            <p:cxnSp>
              <p:nvCxnSpPr>
                <p:cNvPr id="48" name="Прямая соединительная линия 14"/>
                <p:cNvCxnSpPr>
                  <a:cxnSpLocks noChangeShapeType="1"/>
                </p:cNvCxnSpPr>
                <p:nvPr/>
              </p:nvCxnSpPr>
              <p:spPr bwMode="auto">
                <a:xfrm>
                  <a:off x="1624463" y="1397622"/>
                  <a:ext cx="5688632" cy="0"/>
                </a:xfrm>
                <a:prstGeom prst="line">
                  <a:avLst/>
                </a:prstGeom>
                <a:noFill/>
                <a:ln w="22225" cmpd="dbl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9" name="Прямая соединительная линия 16"/>
                <p:cNvCxnSpPr>
                  <a:cxnSpLocks noChangeShapeType="1"/>
                </p:cNvCxnSpPr>
                <p:nvPr/>
              </p:nvCxnSpPr>
              <p:spPr bwMode="auto">
                <a:xfrm>
                  <a:off x="1624463" y="1397622"/>
                  <a:ext cx="0" cy="375195"/>
                </a:xfrm>
                <a:prstGeom prst="line">
                  <a:avLst/>
                </a:prstGeom>
                <a:noFill/>
                <a:ln w="22225" cmpd="dbl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0" name="Прямая соединительная линия 77"/>
                <p:cNvCxnSpPr>
                  <a:cxnSpLocks noChangeShapeType="1"/>
                </p:cNvCxnSpPr>
                <p:nvPr/>
              </p:nvCxnSpPr>
              <p:spPr bwMode="auto">
                <a:xfrm>
                  <a:off x="7310656" y="1397622"/>
                  <a:ext cx="0" cy="375195"/>
                </a:xfrm>
                <a:prstGeom prst="line">
                  <a:avLst/>
                </a:prstGeom>
                <a:noFill/>
                <a:ln w="22225" cmpd="dbl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43" name="Скругленный прямоугольник 7"/>
              <p:cNvSpPr>
                <a:spLocks noChangeArrowheads="1"/>
              </p:cNvSpPr>
              <p:nvPr/>
            </p:nvSpPr>
            <p:spPr bwMode="auto">
              <a:xfrm>
                <a:off x="2915816" y="2924973"/>
                <a:ext cx="2663825" cy="576262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 w="4445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rIns="0" anchor="ctr"/>
              <a:lstStyle/>
              <a:p>
                <a:pPr algn="ctr">
                  <a:buClr>
                    <a:srgbClr val="000000"/>
                  </a:buClr>
                  <a:buSzPct val="100000"/>
                </a:pPr>
                <a:endParaRPr lang="ru-RU" altLang="ru-RU" sz="900" b="1" dirty="0">
                  <a:solidFill>
                    <a:srgbClr val="6C0000"/>
                  </a:solidFill>
                  <a:cs typeface="Arial" pitchFamily="34" charset="0"/>
                </a:endParaRPr>
              </a:p>
              <a:p>
                <a:pPr algn="ctr">
                  <a:buClr>
                    <a:srgbClr val="000000"/>
                  </a:buClr>
                  <a:buSzPct val="100000"/>
                </a:pPr>
                <a:r>
                  <a:rPr lang="ru-RU" altLang="ru-RU" sz="900" b="1" dirty="0">
                    <a:solidFill>
                      <a:srgbClr val="6C0000"/>
                    </a:solidFill>
                    <a:cs typeface="Arial" pitchFamily="34" charset="0"/>
                  </a:rPr>
                  <a:t>УЧЕНЫЙ СОВЕТ </a:t>
                </a:r>
              </a:p>
              <a:p>
                <a:pPr algn="ctr">
                  <a:buClr>
                    <a:srgbClr val="000000"/>
                  </a:buClr>
                  <a:buSzPct val="100000"/>
                </a:pPr>
                <a:endParaRPr lang="ru-RU" altLang="ru-RU" sz="900" b="1" dirty="0">
                  <a:solidFill>
                    <a:srgbClr val="6C0000"/>
                  </a:solidFill>
                  <a:cs typeface="Arial" pitchFamily="34" charset="0"/>
                </a:endParaRPr>
              </a:p>
            </p:txBody>
          </p:sp>
          <p:sp>
            <p:nvSpPr>
              <p:cNvPr id="44" name="Скругленный прямоугольник 7"/>
              <p:cNvSpPr>
                <a:spLocks noChangeArrowheads="1"/>
              </p:cNvSpPr>
              <p:nvPr/>
            </p:nvSpPr>
            <p:spPr bwMode="auto">
              <a:xfrm>
                <a:off x="3419872" y="2204864"/>
                <a:ext cx="1641475" cy="412750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 w="4445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rIns="0" anchor="ctr"/>
              <a:lstStyle/>
              <a:p>
                <a:pPr algn="ctr">
                  <a:buClr>
                    <a:srgbClr val="000000"/>
                  </a:buClr>
                  <a:buSzPct val="100000"/>
                </a:pPr>
                <a:r>
                  <a:rPr lang="ru-RU" altLang="ru-RU" sz="900" b="1" dirty="0" smtClean="0">
                    <a:solidFill>
                      <a:srgbClr val="6C0000"/>
                    </a:solidFill>
                    <a:cs typeface="Arial" pitchFamily="34" charset="0"/>
                  </a:rPr>
                  <a:t>ДИРЕКТОР</a:t>
                </a:r>
                <a:endParaRPr lang="ru-RU" altLang="ru-RU" sz="900" b="1" dirty="0">
                  <a:solidFill>
                    <a:srgbClr val="6C0000"/>
                  </a:solidFill>
                  <a:cs typeface="Arial" pitchFamily="34" charset="0"/>
                </a:endParaRPr>
              </a:p>
            </p:txBody>
          </p:sp>
          <p:sp>
            <p:nvSpPr>
              <p:cNvPr id="46" name="AutoShape 41"/>
              <p:cNvSpPr>
                <a:spLocks noChangeArrowheads="1"/>
              </p:cNvSpPr>
              <p:nvPr/>
            </p:nvSpPr>
            <p:spPr bwMode="auto">
              <a:xfrm>
                <a:off x="6025146" y="2857597"/>
                <a:ext cx="2592008" cy="715672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 w="4445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36000" rIns="0" anchor="ctr"/>
              <a:lstStyle/>
              <a:p>
                <a:pPr algn="ctr">
                  <a:buClr>
                    <a:srgbClr val="000000"/>
                  </a:buClr>
                  <a:buSzPct val="100000"/>
                </a:pPr>
                <a:r>
                  <a:rPr lang="ru-RU" altLang="ru-RU" sz="900" b="1" dirty="0">
                    <a:solidFill>
                      <a:srgbClr val="6C0000"/>
                    </a:solidFill>
                    <a:cs typeface="Arial" pitchFamily="34" charset="0"/>
                  </a:rPr>
                  <a:t>Научная школа</a:t>
                </a:r>
              </a:p>
              <a:p>
                <a:pPr algn="ctr">
                  <a:buClr>
                    <a:srgbClr val="000000"/>
                  </a:buClr>
                  <a:buSzPct val="100000"/>
                </a:pPr>
                <a:r>
                  <a:rPr lang="ru-RU" altLang="ru-RU" sz="900" b="1" dirty="0">
                    <a:solidFill>
                      <a:srgbClr val="6C0000"/>
                    </a:solidFill>
                    <a:cs typeface="Arial" pitchFamily="34" charset="0"/>
                  </a:rPr>
                  <a:t>«Региональная экономика Севера»</a:t>
                </a:r>
              </a:p>
            </p:txBody>
          </p:sp>
        </p:grpSp>
        <p:grpSp>
          <p:nvGrpSpPr>
            <p:cNvPr id="34" name="Группа 53"/>
            <p:cNvGrpSpPr>
              <a:grpSpLocks/>
            </p:cNvGrpSpPr>
            <p:nvPr/>
          </p:nvGrpSpPr>
          <p:grpSpPr bwMode="auto">
            <a:xfrm>
              <a:off x="1166335" y="3049910"/>
              <a:ext cx="5487113" cy="232127"/>
              <a:chOff x="1166335" y="3049910"/>
              <a:chExt cx="5487113" cy="232127"/>
            </a:xfrm>
          </p:grpSpPr>
          <p:cxnSp>
            <p:nvCxnSpPr>
              <p:cNvPr id="35" name="Прямая соединительная линия 9"/>
              <p:cNvCxnSpPr>
                <a:cxnSpLocks noChangeShapeType="1"/>
              </p:cNvCxnSpPr>
              <p:nvPr/>
            </p:nvCxnSpPr>
            <p:spPr bwMode="auto">
              <a:xfrm>
                <a:off x="1166335" y="3050011"/>
                <a:ext cx="5487113" cy="12730"/>
              </a:xfrm>
              <a:prstGeom prst="line">
                <a:avLst/>
              </a:prstGeom>
              <a:noFill/>
              <a:ln w="25400" cmpd="dbl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" name="Прямая соединительная линия 90"/>
              <p:cNvCxnSpPr>
                <a:cxnSpLocks noChangeShapeType="1"/>
              </p:cNvCxnSpPr>
              <p:nvPr/>
            </p:nvCxnSpPr>
            <p:spPr bwMode="auto">
              <a:xfrm>
                <a:off x="6653447" y="3080898"/>
                <a:ext cx="0" cy="201139"/>
              </a:xfrm>
              <a:prstGeom prst="line">
                <a:avLst/>
              </a:prstGeom>
              <a:noFill/>
              <a:ln w="25400" cmpd="dbl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Прямая соединительная линия 90"/>
              <p:cNvCxnSpPr>
                <a:cxnSpLocks noChangeShapeType="1"/>
              </p:cNvCxnSpPr>
              <p:nvPr/>
            </p:nvCxnSpPr>
            <p:spPr bwMode="auto">
              <a:xfrm>
                <a:off x="4012810" y="3068960"/>
                <a:ext cx="0" cy="201139"/>
              </a:xfrm>
              <a:prstGeom prst="line">
                <a:avLst/>
              </a:prstGeom>
              <a:noFill/>
              <a:ln w="25400" cmpd="dbl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" name="Прямая соединительная линия 90"/>
              <p:cNvCxnSpPr>
                <a:cxnSpLocks noChangeShapeType="1"/>
              </p:cNvCxnSpPr>
              <p:nvPr/>
            </p:nvCxnSpPr>
            <p:spPr bwMode="auto">
              <a:xfrm>
                <a:off x="1180190" y="3049910"/>
                <a:ext cx="0" cy="201139"/>
              </a:xfrm>
              <a:prstGeom prst="line">
                <a:avLst/>
              </a:prstGeom>
              <a:noFill/>
              <a:ln w="25400" cmpd="dbl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9" name="Прямая соединительная линия 90"/>
          <p:cNvCxnSpPr>
            <a:cxnSpLocks noChangeShapeType="1"/>
            <a:stCxn id="44" idx="2"/>
            <a:endCxn id="43" idx="0"/>
          </p:cNvCxnSpPr>
          <p:nvPr/>
        </p:nvCxnSpPr>
        <p:spPr bwMode="auto">
          <a:xfrm>
            <a:off x="6173510" y="4175676"/>
            <a:ext cx="4603" cy="213486"/>
          </a:xfrm>
          <a:prstGeom prst="line">
            <a:avLst/>
          </a:prstGeom>
          <a:noFill/>
          <a:ln w="25400" cmpd="dbl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Прямоугольник 6"/>
          <p:cNvSpPr/>
          <p:nvPr/>
        </p:nvSpPr>
        <p:spPr bwMode="auto">
          <a:xfrm>
            <a:off x="5165397" y="3602814"/>
            <a:ext cx="2016223" cy="21602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Lucida Sans Unicode" charset="0"/>
              </a:rPr>
              <a:t>Структура НИИРЭС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1043608" y="3595067"/>
            <a:ext cx="2101479" cy="21602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Lucida Sans Unicode" charset="0"/>
              </a:rPr>
              <a:t>Кадровый состав НИИРЭС</a:t>
            </a:r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4240640826"/>
              </p:ext>
            </p:extLst>
          </p:nvPr>
        </p:nvGraphicFramePr>
        <p:xfrm>
          <a:off x="238899" y="3729980"/>
          <a:ext cx="4346502" cy="257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DB16571-4150-4285-A972-BE58E67F812E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" y="1303056"/>
            <a:ext cx="839918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NewRomanPSMT-Identity-H"/>
                <a:cs typeface="Times New Roman" panose="02020603050405020304" pitchFamily="18" charset="0"/>
              </a:rPr>
              <a:t>Цель: развитие Института как ведущей научной школы по региональной экономике Северо-Востока РФ, расширение сферы социально-экономических исследований.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25" y="2270138"/>
            <a:ext cx="81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NewRomanPSMT-Identity-H"/>
                <a:cs typeface="Times New Roman" panose="02020603050405020304" pitchFamily="18" charset="0"/>
              </a:rPr>
              <a:t>Основное научное направление Института: комплексное исследование пространственной организации экономики и социума в условиях реализации «арктического вектора» развития Северо-Востока РФ.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42863" y="115888"/>
            <a:ext cx="857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25"/>
          <p:cNvGrpSpPr>
            <a:grpSpLocks/>
          </p:cNvGrpSpPr>
          <p:nvPr/>
        </p:nvGrpSpPr>
        <p:grpSpPr bwMode="auto">
          <a:xfrm rot="5400000">
            <a:off x="4896035" y="-3159731"/>
            <a:ext cx="144015" cy="7704855"/>
            <a:chOff x="8572528" y="0"/>
            <a:chExt cx="215902" cy="6858000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 sz="1600">
                <a:cs typeface="+mn-cs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endParaRPr lang="ru-RU" altLang="ru-RU" sz="24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20</a:t>
            </a:fld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031866"/>
              </p:ext>
            </p:extLst>
          </p:nvPr>
        </p:nvGraphicFramePr>
        <p:xfrm>
          <a:off x="1187624" y="908721"/>
          <a:ext cx="734481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800911"/>
              </p:ext>
            </p:extLst>
          </p:nvPr>
        </p:nvGraphicFramePr>
        <p:xfrm>
          <a:off x="971600" y="3501008"/>
          <a:ext cx="7566521" cy="237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07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42863" y="115888"/>
            <a:ext cx="857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25"/>
          <p:cNvGrpSpPr>
            <a:grpSpLocks/>
          </p:cNvGrpSpPr>
          <p:nvPr/>
        </p:nvGrpSpPr>
        <p:grpSpPr bwMode="auto">
          <a:xfrm rot="5400000">
            <a:off x="4896035" y="-3159731"/>
            <a:ext cx="144015" cy="7704855"/>
            <a:chOff x="8572528" y="0"/>
            <a:chExt cx="215902" cy="6858000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 sz="1600">
                <a:cs typeface="+mn-cs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endParaRPr lang="ru-RU" altLang="ru-RU" sz="24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1244" y="6244836"/>
            <a:ext cx="80441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НИИРЭС СВФУ было подано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заявок на различные конкурсы, проводимые научными фондами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РФФИ(5), МОН РФ(1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гос.закупки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21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274262"/>
              </p:ext>
            </p:extLst>
          </p:nvPr>
        </p:nvGraphicFramePr>
        <p:xfrm>
          <a:off x="1331640" y="1124744"/>
          <a:ext cx="6768752" cy="26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374549"/>
              </p:ext>
            </p:extLst>
          </p:nvPr>
        </p:nvGraphicFramePr>
        <p:xfrm>
          <a:off x="1403648" y="3933056"/>
          <a:ext cx="7272808" cy="231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73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42863" y="115888"/>
            <a:ext cx="857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25"/>
          <p:cNvGrpSpPr>
            <a:grpSpLocks/>
          </p:cNvGrpSpPr>
          <p:nvPr/>
        </p:nvGrpSpPr>
        <p:grpSpPr bwMode="auto">
          <a:xfrm rot="5400000">
            <a:off x="4896035" y="-3159731"/>
            <a:ext cx="144015" cy="7704855"/>
            <a:chOff x="8572528" y="0"/>
            <a:chExt cx="215902" cy="6858000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 sz="1600">
                <a:cs typeface="+mn-cs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endParaRPr lang="ru-RU" altLang="ru-RU" sz="24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22</a:t>
            </a:fld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35655531"/>
              </p:ext>
            </p:extLst>
          </p:nvPr>
        </p:nvGraphicFramePr>
        <p:xfrm>
          <a:off x="1331640" y="3501008"/>
          <a:ext cx="6984777" cy="2748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073607"/>
              </p:ext>
            </p:extLst>
          </p:nvPr>
        </p:nvGraphicFramePr>
        <p:xfrm>
          <a:off x="471489" y="1052736"/>
          <a:ext cx="7988944" cy="237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941244" y="6244836"/>
            <a:ext cx="8044184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*Требования  МОН РФ - 40 статей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НПР  или 0,4 на 1 НПР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738467" y="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39520"/>
              </p:ext>
            </p:extLst>
          </p:nvPr>
        </p:nvGraphicFramePr>
        <p:xfrm>
          <a:off x="467544" y="1365162"/>
          <a:ext cx="8280919" cy="192125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78736"/>
                <a:gridCol w="665431"/>
                <a:gridCol w="813305"/>
                <a:gridCol w="813305"/>
                <a:gridCol w="746088"/>
                <a:gridCol w="806585"/>
                <a:gridCol w="739368"/>
                <a:gridCol w="712480"/>
                <a:gridCol w="785542"/>
                <a:gridCol w="720079"/>
              </a:tblGrid>
              <a:tr h="839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План УНИР</a:t>
                      </a:r>
                      <a:endParaRPr lang="ru-RU" sz="11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2017 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Факт НИИРЭС</a:t>
                      </a:r>
                      <a:endParaRPr lang="ru-RU" sz="11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2017 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Выполнение </a:t>
                      </a:r>
                      <a:r>
                        <a:rPr lang="ru-RU" sz="1200" b="0" dirty="0" smtClean="0">
                          <a:effectLst/>
                        </a:rPr>
                        <a:t>плана за 2017 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План УНИР</a:t>
                      </a:r>
                      <a:endParaRPr lang="ru-RU" sz="11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2018 </a:t>
                      </a:r>
                      <a:r>
                        <a:rPr lang="ru-RU" sz="1200" b="0" dirty="0">
                          <a:effectLst/>
                        </a:rPr>
                        <a:t>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Факт НИИРЭС</a:t>
                      </a:r>
                      <a:endParaRPr lang="ru-RU" sz="11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2018 </a:t>
                      </a:r>
                      <a:r>
                        <a:rPr lang="ru-RU" sz="1200" b="0" dirty="0">
                          <a:effectLst/>
                        </a:rPr>
                        <a:t>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Выполнение </a:t>
                      </a:r>
                      <a:r>
                        <a:rPr lang="ru-RU" sz="1200" b="0" dirty="0" smtClean="0">
                          <a:effectLst/>
                        </a:rPr>
                        <a:t>плана за 2018 г.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effectLst/>
                        </a:rPr>
                        <a:t>План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УНИР</a:t>
                      </a:r>
                      <a:endParaRPr lang="ru-RU" sz="1800" u="none" strike="noStrike" dirty="0">
                        <a:effectLst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2019 </a:t>
                      </a:r>
                      <a:r>
                        <a:rPr lang="ru-RU" sz="1200" u="none" strike="noStrike" kern="1200" dirty="0">
                          <a:effectLst/>
                        </a:rPr>
                        <a:t>г.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effectLst/>
                        </a:rPr>
                        <a:t>Факт НИИРЭС</a:t>
                      </a:r>
                      <a:endParaRPr lang="ru-RU" sz="1800" u="none" strike="noStrike" dirty="0">
                        <a:effectLst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2019 </a:t>
                      </a:r>
                      <a:r>
                        <a:rPr lang="ru-RU" sz="1200" u="none" strike="noStrike" kern="1200" dirty="0">
                          <a:effectLst/>
                        </a:rPr>
                        <a:t>г.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kern="1200" dirty="0">
                          <a:effectLst/>
                        </a:rPr>
                        <a:t>Выполнение плана за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2019 </a:t>
                      </a:r>
                      <a:r>
                        <a:rPr lang="ru-RU" sz="1200" u="none" strike="noStrike" kern="1200" dirty="0">
                          <a:effectLst/>
                        </a:rPr>
                        <a:t>г.</a:t>
                      </a:r>
                      <a:endParaRPr lang="ru-RU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Публикации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WoS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73%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10(4)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66(91)%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Публикации ВАК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40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45%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100%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Среднее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59%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36224" y="1072775"/>
            <a:ext cx="67724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Выполнения плана публикационной активности НИИРЭС за 2017-2019 гг.,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79928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плановых показателей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публикационной активности сотрудников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НИИРЭС</a:t>
            </a:r>
            <a:endParaRPr lang="ru-RU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23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99150"/>
              </p:ext>
            </p:extLst>
          </p:nvPr>
        </p:nvGraphicFramePr>
        <p:xfrm>
          <a:off x="494581" y="3789040"/>
          <a:ext cx="8221662" cy="2309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5974"/>
                <a:gridCol w="603470"/>
                <a:gridCol w="723506"/>
                <a:gridCol w="723506"/>
                <a:gridCol w="718573"/>
                <a:gridCol w="718573"/>
                <a:gridCol w="603470"/>
                <a:gridCol w="590747"/>
                <a:gridCol w="543843"/>
              </a:tblGrid>
              <a:tr h="1908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Ключевые показатели эффективности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Публикация статей Scopus, Web of Science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10(4)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Публикация статей ВАК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0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Публикация статей ERIH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Регистрация РИД (база данных)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190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защит кандидатский диссертаций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  <a:tr h="381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Привлечение внебюджетных средств на 1 НПР, тыс.руб.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153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01" marR="67901" marT="0" marB="0" anchor="b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79450" y="6093296"/>
            <a:ext cx="22268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*по техническому заданию ГЗ БЧ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972" y="6354906"/>
            <a:ext cx="8044184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*Требования  МОН РФ – не менее 80 тыс. руб.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НПР 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687462" y="33919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План </a:t>
            </a:r>
            <a:r>
              <a:rPr lang="ru-RU" altLang="ru-RU" sz="2000" b="1" dirty="0" smtClean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НИР на 2020 г. </a:t>
            </a: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3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Прямоугольник 6"/>
          <p:cNvSpPr/>
          <p:nvPr/>
        </p:nvSpPr>
        <p:spPr>
          <a:xfrm>
            <a:off x="679450" y="1196752"/>
            <a:ext cx="7852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</a:rPr>
              <a:t>Базовая часть государственного задания МОН </a:t>
            </a:r>
            <a:r>
              <a:rPr lang="ru-RU" sz="1200" b="1" dirty="0" smtClean="0">
                <a:solidFill>
                  <a:schemeClr val="tx1"/>
                </a:solidFill>
              </a:rPr>
              <a:t>РФ</a:t>
            </a:r>
            <a:r>
              <a:rPr lang="ru-RU" sz="1200" dirty="0" smtClean="0">
                <a:solidFill>
                  <a:schemeClr val="tx1"/>
                </a:solidFill>
              </a:rPr>
              <a:t>: </a:t>
            </a:r>
            <a:r>
              <a:rPr lang="ru-RU" sz="1200" dirty="0">
                <a:solidFill>
                  <a:schemeClr val="tx1"/>
                </a:solidFill>
              </a:rPr>
              <a:t>Закономерности пространственной организации и пространственного развития социально-экономических систем северного региона ресурсного типа – Руководитель Гуляев П.В. – </a:t>
            </a:r>
            <a:r>
              <a:rPr lang="ru-RU" sz="1200" dirty="0" smtClean="0">
                <a:solidFill>
                  <a:schemeClr val="tx1"/>
                </a:solidFill>
              </a:rPr>
              <a:t>11200 </a:t>
            </a:r>
            <a:r>
              <a:rPr lang="ru-RU" sz="1200" dirty="0" err="1">
                <a:solidFill>
                  <a:schemeClr val="tx1"/>
                </a:solidFill>
              </a:rPr>
              <a:t>т.р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05405"/>
              </p:ext>
            </p:extLst>
          </p:nvPr>
        </p:nvGraphicFramePr>
        <p:xfrm>
          <a:off x="827584" y="3369567"/>
          <a:ext cx="7920880" cy="33500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327"/>
                <a:gridCol w="6061393"/>
                <a:gridCol w="1440160"/>
              </a:tblGrid>
              <a:tr h="49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Плановые значения на </a:t>
                      </a:r>
                      <a:r>
                        <a:rPr lang="ru-RU" sz="1200" b="1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1200" b="1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ru-RU" sz="1200" b="1" spc="-3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spc="-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статей в научных журналах, индексируемых в базе данных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Scopus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WoS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Рецензируемые доклады в основной программе конференций по тематической области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Computer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Science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уровня A и A* по рейтингу CORE, опубликованные в сборниках конференций или зарубежных журналах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статей в научных журналах,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рецензируемых ВАК и входящих в ядро РИНЦ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Рецензируемые монографии (при наличии ISBN)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Доклады на ведущих международных научных (научно-практических) конференциях в Российской Федерации и за рубежом,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Аналитические материалы в интересах (по заказам) органов государственной власти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indent="-1524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заявок на получение охранных документов на результаты интеллектуальной деятельности, полученных в рамках реализации проекта, 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полученных охранных документов на результаты интеллектуальной деятельности, полученных в рамках реализации проекта, 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Защита кандидатской диссертации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827584" y="3092569"/>
            <a:ext cx="31106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Индикаторы результативности НИР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>
          <a:xfrm>
            <a:off x="6808558" y="6315199"/>
            <a:ext cx="2278063" cy="468313"/>
          </a:xfrm>
        </p:spPr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24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6379" y="1844824"/>
            <a:ext cx="7852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err="1" smtClean="0">
                <a:solidFill>
                  <a:schemeClr val="tx1"/>
                </a:solidFill>
              </a:rPr>
              <a:t>Госконтракт</a:t>
            </a:r>
            <a:r>
              <a:rPr lang="ru-RU" sz="1200" b="1" dirty="0" smtClean="0">
                <a:solidFill>
                  <a:schemeClr val="tx1"/>
                </a:solidFill>
              </a:rPr>
              <a:t> РС (Я):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Энергетическая стратегия Республики Саха (Якутия) на период до 2032 года с целевым видением до 2050 года– Руководитель </a:t>
            </a:r>
            <a:r>
              <a:rPr lang="ru-RU" sz="1200" dirty="0" smtClean="0">
                <a:solidFill>
                  <a:schemeClr val="tx1"/>
                </a:solidFill>
              </a:rPr>
              <a:t>Николаев А.Н. </a:t>
            </a:r>
            <a:r>
              <a:rPr lang="ru-RU" sz="1200" dirty="0">
                <a:solidFill>
                  <a:schemeClr val="tx1"/>
                </a:solidFill>
              </a:rPr>
              <a:t>– </a:t>
            </a:r>
            <a:r>
              <a:rPr lang="ru-RU" sz="1200" dirty="0" smtClean="0">
                <a:solidFill>
                  <a:schemeClr val="tx1"/>
                </a:solidFill>
              </a:rPr>
              <a:t>9000 </a:t>
            </a:r>
            <a:r>
              <a:rPr lang="ru-RU" sz="1200" dirty="0" err="1">
                <a:solidFill>
                  <a:schemeClr val="tx1"/>
                </a:solidFill>
              </a:rPr>
              <a:t>т.р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1159" y="2348880"/>
            <a:ext cx="7852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Хоздоговор</a:t>
            </a:r>
            <a:r>
              <a:rPr lang="ru-RU" sz="1200" dirty="0" smtClean="0">
                <a:solidFill>
                  <a:schemeClr val="tx1"/>
                </a:solidFill>
              </a:rPr>
              <a:t>: Стратегия  развития АО </a:t>
            </a:r>
            <a:r>
              <a:rPr lang="ru-RU" sz="1200" dirty="0" err="1" smtClean="0">
                <a:solidFill>
                  <a:schemeClr val="tx1"/>
                </a:solidFill>
              </a:rPr>
              <a:t>Комдрагметалл</a:t>
            </a:r>
            <a:r>
              <a:rPr lang="ru-RU" sz="1200" dirty="0" smtClean="0">
                <a:solidFill>
                  <a:schemeClr val="tx1"/>
                </a:solidFill>
              </a:rPr>
              <a:t> РС </a:t>
            </a:r>
            <a:r>
              <a:rPr lang="ru-RU" sz="1200" dirty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Я) </a:t>
            </a:r>
            <a:r>
              <a:rPr lang="ru-RU" sz="1200" dirty="0">
                <a:solidFill>
                  <a:schemeClr val="tx1"/>
                </a:solidFill>
              </a:rPr>
              <a:t>на период </a:t>
            </a:r>
            <a:r>
              <a:rPr lang="ru-RU" sz="1200" dirty="0" smtClean="0">
                <a:solidFill>
                  <a:schemeClr val="tx1"/>
                </a:solidFill>
              </a:rPr>
              <a:t>2020-2025 г. – </a:t>
            </a:r>
            <a:r>
              <a:rPr lang="ru-RU" sz="1200" dirty="0">
                <a:solidFill>
                  <a:schemeClr val="tx1"/>
                </a:solidFill>
              </a:rPr>
              <a:t>Руководитель </a:t>
            </a:r>
            <a:r>
              <a:rPr lang="ru-RU" sz="1200" dirty="0" smtClean="0">
                <a:solidFill>
                  <a:schemeClr val="tx1"/>
                </a:solidFill>
              </a:rPr>
              <a:t>Гуляев П.В. </a:t>
            </a:r>
            <a:r>
              <a:rPr lang="ru-RU" sz="1200" dirty="0">
                <a:solidFill>
                  <a:schemeClr val="tx1"/>
                </a:solidFill>
              </a:rPr>
              <a:t>– </a:t>
            </a:r>
            <a:r>
              <a:rPr lang="ru-RU" sz="1200" dirty="0" smtClean="0">
                <a:solidFill>
                  <a:schemeClr val="tx1"/>
                </a:solidFill>
              </a:rPr>
              <a:t>200 </a:t>
            </a:r>
            <a:r>
              <a:rPr lang="ru-RU" sz="1200" dirty="0" err="1">
                <a:solidFill>
                  <a:schemeClr val="tx1"/>
                </a:solidFill>
              </a:rPr>
              <a:t>т.р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3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428625" y="142875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57213" y="188640"/>
            <a:ext cx="8229600" cy="504056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endParaRPr lang="ru-RU" altLang="ru-RU" sz="3600" b="1" dirty="0" smtClean="0">
              <a:solidFill>
                <a:schemeClr val="accent5">
                  <a:lumMod val="75000"/>
                </a:schemeClr>
              </a:solidFill>
              <a:ea typeface="Lucida Sans Unicode" pitchFamily="34" charset="0"/>
            </a:endParaRPr>
          </a:p>
        </p:txBody>
      </p:sp>
      <p:grpSp>
        <p:nvGrpSpPr>
          <p:cNvPr id="8" name="Группа 25"/>
          <p:cNvGrpSpPr>
            <a:grpSpLocks/>
          </p:cNvGrpSpPr>
          <p:nvPr/>
        </p:nvGrpSpPr>
        <p:grpSpPr bwMode="auto">
          <a:xfrm rot="5400000">
            <a:off x="4500001" y="-3411766"/>
            <a:ext cx="144000" cy="8640958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 sz="1600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1835696" y="11247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Основные научные направления НИИРЭС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1772816"/>
            <a:ext cx="767519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</a:rPr>
              <a:t>-  теория и практика комплексного развития социально-экономических систем северного региона;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</a:rPr>
              <a:t>- проблемы экономики народонаселения, демографического развития, воспроизводства и миграции населения северного региона;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</a:rPr>
              <a:t>- проблемы инновационного развития недропользования в северном регионе;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</a:rPr>
              <a:t>- проблемы управления региональной экономикой на Севере;</a:t>
            </a: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</a:rPr>
              <a:t>- методология стратегического планирования - оптимизация и адаптация: регион, муниципальное образование, отрасль, предприятие.</a:t>
            </a:r>
          </a:p>
        </p:txBody>
      </p:sp>
    </p:spTree>
    <p:extLst>
      <p:ext uri="{BB962C8B-B14F-4D97-AF65-F5344CB8AC3E}">
        <p14:creationId xmlns:p14="http://schemas.microsoft.com/office/powerpoint/2010/main" val="1954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10471"/>
              </p:ext>
            </p:extLst>
          </p:nvPr>
        </p:nvGraphicFramePr>
        <p:xfrm>
          <a:off x="560685" y="1386684"/>
          <a:ext cx="8204200" cy="5334000"/>
        </p:xfrm>
        <a:graphic>
          <a:graphicData uri="http://schemas.openxmlformats.org/drawingml/2006/table">
            <a:tbl>
              <a:tblPr/>
              <a:tblGrid>
                <a:gridCol w="444500"/>
                <a:gridCol w="2743200"/>
                <a:gridCol w="889000"/>
                <a:gridCol w="2755900"/>
                <a:gridCol w="1371600"/>
              </a:tblGrid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8288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1. Научно-организационное укрепление Института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и обновление основных внутренних нормативных документов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приоритетному научному направлению и содействие в регулировании и управлении научных исследований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АУП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Совершенствование научно-организационной структуры управления Института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2020-2023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в управлении персоналом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КПК руководителей, АУП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АУП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Интеграция с системами оперативного и стратегического управления Университета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Обучение по работе с новыми цифровыми технологиями и информационными системами отчетности, вхождение в коллегиальные органы управления Университетом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АУП, ученный секретарь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квалификации административно-управленческого персонала.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Совершенствование квалификации АУП с условиями современной системы управления, КПК руководителей, АУП, семинары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АУП, ученный секретарь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30299"/>
              </p:ext>
            </p:extLst>
          </p:nvPr>
        </p:nvGraphicFramePr>
        <p:xfrm>
          <a:off x="467545" y="1484783"/>
          <a:ext cx="8363719" cy="3960441"/>
        </p:xfrm>
        <a:graphic>
          <a:graphicData uri="http://schemas.openxmlformats.org/drawingml/2006/table">
            <a:tbl>
              <a:tblPr/>
              <a:tblGrid>
                <a:gridCol w="453143"/>
                <a:gridCol w="2796538"/>
                <a:gridCol w="906285"/>
                <a:gridCol w="2809484"/>
                <a:gridCol w="1398269"/>
              </a:tblGrid>
              <a:tr h="360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1414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8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2. Развитие фундаментальных и прикладных социально-экономических исследований в соответствии с приоритетными направлениями СВФУ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76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научной тематики и проведение исследований 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ведущего научного сотрудника к соответствию требованиям руководителя НИР (научный задел, кол-во требуемых статей, ученая степень и др.), ежегодно не менее 5 заявок НИР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НИР, ведущие научные сотрудники, ученый секретарь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фундаментальных и прикладных социально-экономических исследований 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2020-2022, 2023-2025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Ежегодно не менее 2 инициативных НИР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НР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системной работы постояннодействующего методологического семинара Института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Методологическое сопровождение НИР и обсуждение полученных новых научных результатов, ежегодно не менее 12 заседаний.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Председатель МС НИИРЭС, ученый секретарь, НР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0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15727"/>
              </p:ext>
            </p:extLst>
          </p:nvPr>
        </p:nvGraphicFramePr>
        <p:xfrm>
          <a:off x="467545" y="1484783"/>
          <a:ext cx="8363719" cy="4960652"/>
        </p:xfrm>
        <a:graphic>
          <a:graphicData uri="http://schemas.openxmlformats.org/drawingml/2006/table">
            <a:tbl>
              <a:tblPr/>
              <a:tblGrid>
                <a:gridCol w="453143"/>
                <a:gridCol w="2796538"/>
                <a:gridCol w="906285"/>
                <a:gridCol w="2809484"/>
                <a:gridCol w="1398269"/>
              </a:tblGrid>
              <a:tr h="360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1414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8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2. Развитие фундаментальных и прикладных социально-экономических исследований в соответствии с приоритетными направлениями СВФУ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Апробирование и публикация полученных научных результатов 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Публикация научных результатов в рецензируемых научных журналах, монографиях, ежегодно не менее 40 научных статей РИНЦ.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НР, ученый секретарь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Участие в конкурсах, закупках, грантах на выполнение НИР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Выигранные НИР с привлечением финансирования, ежегодно не менее 5 заявок 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НИР, ведущие научные сотрудники, ученый секретарь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2.6.</a:t>
                      </a:r>
                    </a:p>
                  </a:txBody>
                  <a:tcPr marL="5707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прикладных исследований и разработок в интересах хозяйствующих субъектов Северо-Востока России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хоздоговоров с привлечением финансирования, ежегодно не менее 2 хоздоговоров</a:t>
                      </a:r>
                    </a:p>
                  </a:txBody>
                  <a:tcPr marL="11414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НИР, ведущие научные сотрудники</a:t>
                      </a:r>
                    </a:p>
                  </a:txBody>
                  <a:tcPr marL="11414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0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65405"/>
              </p:ext>
            </p:extLst>
          </p:nvPr>
        </p:nvGraphicFramePr>
        <p:xfrm>
          <a:off x="323528" y="1340768"/>
          <a:ext cx="8640960" cy="5486400"/>
        </p:xfrm>
        <a:graphic>
          <a:graphicData uri="http://schemas.openxmlformats.org/drawingml/2006/table">
            <a:tbl>
              <a:tblPr/>
              <a:tblGrid>
                <a:gridCol w="468164"/>
                <a:gridCol w="2889237"/>
                <a:gridCol w="936327"/>
                <a:gridCol w="2902613"/>
                <a:gridCol w="1444619"/>
              </a:tblGrid>
              <a:tr h="594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3. Обеспечение качественного роста кадрового потенциала научной школы по региональной экономике Севера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0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89172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квалификации научных сотрудников 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КПК в ведущих зарубежных и российский вузах, институтах РАН и зарубежных стран.  Организация работы над диссертациями.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молодые ученые, докторанты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89172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высококвалифицированных специалистов в аспирантуре и докторантуре 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Привлечение новых молодых сотрудников к поступлению в аспирантуру и докторантуру в СВФУ, ведущие вузы и институты РФ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молодые ученые, докторанты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89172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Участие научных сотрудников в работе диссертационных советов СВФУ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Продолжающаяся работа по открытию диссовета по экономике при СВФУ. Содействие д.э.н. в выполнении требований на соответствие требованиям к членам диссоветов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г.н.с.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6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3.4.</a:t>
                      </a:r>
                    </a:p>
                  </a:txBody>
                  <a:tcPr marL="89172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программ мобильности исследователей 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 исследователям в подготовке заявок на участие в программах, конкурсах республиканских, российских и зарубежных организаций по мобильности, не менее 1 заявки в год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молодые ученые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89172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Наращивание кадрового потенциала Института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2023-2025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Привлечение новых научных сотрудников к выполнению НИР, в том числе как основных работников и внешнего совместительства. Привлечение финансирования института для увеличения штатного состава, не менее 1 молодого научного сотрудника </a:t>
                      </a:r>
                    </a:p>
                  </a:txBody>
                  <a:tcPr marL="178343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НИИ</a:t>
                      </a:r>
                    </a:p>
                  </a:txBody>
                  <a:tcPr marL="17834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60840"/>
              </p:ext>
            </p:extLst>
          </p:nvPr>
        </p:nvGraphicFramePr>
        <p:xfrm>
          <a:off x="582385" y="1721036"/>
          <a:ext cx="8204200" cy="3108960"/>
        </p:xfrm>
        <a:graphic>
          <a:graphicData uri="http://schemas.openxmlformats.org/drawingml/2006/table">
            <a:tbl>
              <a:tblPr/>
              <a:tblGrid>
                <a:gridCol w="444500"/>
                <a:gridCol w="2743200"/>
                <a:gridCol w="889000"/>
                <a:gridCol w="2755900"/>
                <a:gridCol w="1371600"/>
              </a:tblGrid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4. Укрепление материально-технической базы Института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5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Закрепление производственных площадей на территории кампусов Университета (переезд)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Переезд НИИРЭС в новый корпус СВФУ по ул. Автодорожная (напротив Музея Моя Россия) с целью повышения доступности к административным, управленческим, вспомогательным и учебным подразделениям Университета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НИИ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Обновление компьютерного оборудования и приобретение программного обеспечения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менее 3% от объема хоздоговора на выполнение НИР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НИИ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Обновление и приобретение офисной мебели, хозяйственного инвентаря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менее 1% от объема хоздоговора на выполнение НИР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Руководство НИИ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3246" y="501650"/>
            <a:ext cx="8262689" cy="1124744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НАУЧНО-ИССЛЕДОВАТЕЛЬСКИЙ ИНСТИТУТ 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>РЕГИОНАЛЬНОЙ ЭКОНОМИКИ СЕВЕРА СВФУ</a:t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  <a:t/>
            </a:r>
            <a:br>
              <a:rPr lang="ru-RU" altLang="ru-RU" sz="1400" b="1" dirty="0" smtClean="0">
                <a:solidFill>
                  <a:srgbClr val="0070C0"/>
                </a:solidFill>
                <a:ea typeface="Lucida Sans Unicode" pitchFamily="34" charset="0"/>
              </a:rPr>
            </a:br>
            <a: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  <a:t>"Дорожная карта развития НИИ региональной экономики Севера на период с 2020 по 2025 гг."				</a:t>
            </a:r>
            <a:br>
              <a:rPr lang="ru-RU" altLang="ru-RU" sz="2000" b="1" dirty="0">
                <a:solidFill>
                  <a:srgbClr val="0070C0"/>
                </a:solidFill>
                <a:latin typeface="Arial Black" pitchFamily="34" charset="0"/>
                <a:ea typeface="Lucida Sans Unicode" pitchFamily="34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Arial Black" pitchFamily="34" charset="0"/>
              <a:ea typeface="Lucida Sans Unicode" pitchFamily="34" charset="0"/>
            </a:endParaRPr>
          </a:p>
        </p:txBody>
      </p:sp>
      <p:pic>
        <p:nvPicPr>
          <p:cNvPr id="1029" name="Рисунок 3"/>
          <p:cNvPicPr>
            <a:picLocks noChangeAspect="1"/>
          </p:cNvPicPr>
          <p:nvPr/>
        </p:nvPicPr>
        <p:blipFill>
          <a:blip r:embed="rId2" cstate="print"/>
          <a:srcRect l="8075" t="16380" r="9933" b="37523"/>
          <a:stretch>
            <a:fillRect/>
          </a:stretch>
        </p:blipFill>
        <p:spPr bwMode="auto">
          <a:xfrm>
            <a:off x="250825" y="166688"/>
            <a:ext cx="857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5"/>
          <p:cNvGrpSpPr>
            <a:grpSpLocks/>
          </p:cNvGrpSpPr>
          <p:nvPr/>
        </p:nvGrpSpPr>
        <p:grpSpPr bwMode="auto">
          <a:xfrm rot="5400000">
            <a:off x="4860493" y="-2979373"/>
            <a:ext cx="143893" cy="7200000"/>
            <a:chOff x="8572528" y="0"/>
            <a:chExt cx="215902" cy="68580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8643966" y="0"/>
              <a:ext cx="71439" cy="685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ru-RU">
                <a:cs typeface="+mn-cs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 bwMode="auto">
            <a:xfrm rot="5400000">
              <a:off x="5144322" y="3428206"/>
              <a:ext cx="6858000" cy="1587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 rot="5400000">
              <a:off x="5358636" y="3428206"/>
              <a:ext cx="6858000" cy="158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0FAFE2B-F754-49BC-88E2-03F0DB9A3D14}" type="slidenum">
              <a:rPr lang="ru-RU" b="1" smtClean="0">
                <a:solidFill>
                  <a:schemeClr val="accent2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37493"/>
              </p:ext>
            </p:extLst>
          </p:nvPr>
        </p:nvGraphicFramePr>
        <p:xfrm>
          <a:off x="469900" y="1559599"/>
          <a:ext cx="8204200" cy="4754880"/>
        </p:xfrm>
        <a:graphic>
          <a:graphicData uri="http://schemas.openxmlformats.org/drawingml/2006/table">
            <a:tbl>
              <a:tblPr/>
              <a:tblGrid>
                <a:gridCol w="444500"/>
                <a:gridCol w="2743200"/>
                <a:gridCol w="889000"/>
                <a:gridCol w="2755900"/>
                <a:gridCol w="1371600"/>
              </a:tblGrid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 выполнения 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Ожидаемый результат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Цель 5. Кооперация с российскими и международными организациями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Расширение межрегионального и международного творческого сотрудничества 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Совместные НИР с привлечением сотрудников института, работа с диссоветами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Привлечение научных работников к образовательной деятельности Университета и других вузов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Внедрение актуальных и современных методов исследования в НИРС, обновление учебного материала в соответствии с современными научными результатами, расширение компетенций преподавателя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НР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совместного направления исследований с Институтом экономики и организации промышленного производства СО РАН г. Новосибирск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кадрового ресурса для выполнения проектов НИР, содействие к тесному сотрудничеству между НИИ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НИР, ведущие научные сотрудники, ученый секретарь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5.4.</a:t>
                      </a:r>
                    </a:p>
                  </a:txBody>
                  <a:tcPr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Научная коллаборация с российскими и международными организациями, реализация совместных проектов, участие в конкурсах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2020-2025</a:t>
                      </a:r>
                    </a:p>
                  </a:txBody>
                  <a:tcPr marL="18288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Наращивание научного задела и уровня квалификации исполнителей НИР для реализации НИР и привлечения финансирования, подачи заявок на конкурсы, гранты, организация научно-практических мероприятий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Руководители НИР, ведущие научные сотрудники</a:t>
                      </a:r>
                    </a:p>
                  </a:txBody>
                  <a:tcPr marL="18288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16557</TotalTime>
  <Words>2584</Words>
  <Application>Microsoft Office PowerPoint</Application>
  <PresentationFormat>Экран (4:3)</PresentationFormat>
  <Paragraphs>677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 Unicode MS</vt:lpstr>
      <vt:lpstr>Arial</vt:lpstr>
      <vt:lpstr>Arial Black</vt:lpstr>
      <vt:lpstr>Calibri</vt:lpstr>
      <vt:lpstr>Lucida Sans Unicode</vt:lpstr>
      <vt:lpstr>Times New Roman</vt:lpstr>
      <vt:lpstr>TimesNewRomanPSMT-Identity-H</vt:lpstr>
      <vt:lpstr>4_Тема Office</vt:lpstr>
      <vt:lpstr>Презентация PowerPoint</vt:lpstr>
      <vt:lpstr>НАУЧНО- ИССЛЕДОВАТЕЛЬСКИЙ    ИНСТИТУТ  РЕГИОНАЛЬНОЙ    ЭКОНОМИКИ    СЕВЕРА   СВФУ  1. Основные цели и задачи развития НИИ на период с 2020 по 2025 гг.</vt:lpstr>
      <vt:lpstr>НАУЧНО-ИССЛЕДОВАТЕЛЬСКИЙ ИНСТИТУТ  РЕГИОНАЛЬНОЙ ЭКОНОМИКИ СЕВЕРА СВФУ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"Дорожная карта развития НИИ региональной экономики Севера на период с 2020 по 2025 гг."     </vt:lpstr>
      <vt:lpstr>НАУЧНО-ИССЛЕДОВАТЕЛЬСКИЙ ИНСТИТУТ  РЕГИОНАЛЬНОЙ ЭКОНОМИКИ СЕВЕРА СВФУ  3. План привлечения финансирования на выполнение НИР     </vt:lpstr>
      <vt:lpstr>НАУЧНО-ИССЛЕДОВАТЕЛЬСКИЙ ИНСТИТУТ  РЕГИОНАЛЬНОЙ ЭКОНОМИКИ СЕВЕРА СВФУ  4. План публикаций      </vt:lpstr>
      <vt:lpstr>НАУЧНО-ИССЛЕДОВАТЕЛЬСКИЙ ИНСТИТУТ  РЕГИОНАЛЬНОЙ ЭКОНОМИКИ СЕВЕРА СВФУ  5. Краткое описание и ключевые характеристики ожидаемых результатов реализации НИР по выполняемым в институте проектам     </vt:lpstr>
      <vt:lpstr>НАУЧНО-ИССЛЕДОВАТЕЛЬСКИЙ ИНСТИТУТ  РЕГИОНАЛЬНОЙ ЭКОНОМИКИ СЕВЕРА СВФУ  6. Потенциальные потребители результатов исследований по исследовательским проектам     </vt:lpstr>
      <vt:lpstr>НАУЧНО-ИССЛЕДОВАТЕЛЬСКИЙ ИНСТИТУТ  РЕГИОНАЛЬНОЙ ЭКОНОМИКИ СЕВЕРА СВФУ  7. Кооперация с российскими и международными организациями     </vt:lpstr>
      <vt:lpstr>НАУЧНО-ИССЛЕДОВАТЕЛЬСКИЙ ИНСТИТУТ  РЕГИОНАЛЬНОЙ ЭКОНОМИКИ СЕВЕРА СВФУ  8. Направления комплексных научных исследований, планируемые для разработки в долгосрочной перспективе     </vt:lpstr>
      <vt:lpstr>НАУЧНО-ИССЛЕДОВАТЕЛЬСКИЙ ИНСТИТУТ  РЕГИОНАЛЬНОЙ ЭКОНОМИКИ СЕВЕРА СВФУ  Прогнозируемые показатели и индикаторы развития     </vt:lpstr>
      <vt:lpstr>Презентация PowerPoint</vt:lpstr>
      <vt:lpstr>НАУЧНО-ИССЛЕДОВАТЕЛЬСКИЙ ИНСТИТУТ  РЕГИОНАЛЬНОЙ ЭКОНОМИКИ СЕВЕРА СВФУ  Публикационная активность</vt:lpstr>
      <vt:lpstr>НАУЧНО-ИССЛЕДОВАТЕЛЬСКИЙ ИНСТИТУТ  РЕГИОНАЛЬНОЙ ЭКОНОМИКИ СЕВЕРА СВФУ  </vt:lpstr>
      <vt:lpstr>НАУЧНО-ИССЛЕДОВАТЕЛЬСКИЙ ИНСТИТУТ  РЕГИОНАЛЬНОЙ ЭКОНОМИКИ СЕВЕРА СВФУ  </vt:lpstr>
      <vt:lpstr>НАУЧНО-ИССЛЕДОВАТЕЛЬСКИЙ ИНСТИТУТ  РЕГИОНАЛЬНОЙ ЭКОНОМИКИ СЕВЕРА СВФУ  </vt:lpstr>
      <vt:lpstr>НАУЧНО-ИССЛЕДОВАТЕЛЬСКИЙ ИНСТИТУТ  РЕГИОНАЛЬНОЙ ЭКОНОМИКИ СЕВЕРА СВФУ  </vt:lpstr>
      <vt:lpstr>НАУЧНО-ИССЛЕДОВАТЕЛЬСКИЙ ИНСТИТУТ  РЕГИОНАЛЬНОЙ ЭКОНОМИКИ СЕВЕРА СВФУ  </vt:lpstr>
      <vt:lpstr>НАУЧНО-ИССЛЕДОВАТЕЛЬСКИЙ ИНСТИТУТ  РЕГИОНАЛЬНОЙ ЭКОНОМИКИ СЕВЕРА СВФУ  План НИР на 2020 г.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Института региональной экономики АН РС (Я)</dc:title>
  <dc:creator>Safronov</dc:creator>
  <cp:lastModifiedBy>Windows User</cp:lastModifiedBy>
  <cp:revision>619</cp:revision>
  <cp:lastPrinted>2009-02-18T11:21:16Z</cp:lastPrinted>
  <dcterms:created xsi:type="dcterms:W3CDTF">2007-02-09T07:25:57Z</dcterms:created>
  <dcterms:modified xsi:type="dcterms:W3CDTF">2020-06-08T07:49:50Z</dcterms:modified>
</cp:coreProperties>
</file>